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79"/>
  </p:notesMasterIdLst>
  <p:sldIdLst>
    <p:sldId id="396" r:id="rId2"/>
    <p:sldId id="395" r:id="rId3"/>
    <p:sldId id="393" r:id="rId4"/>
    <p:sldId id="280" r:id="rId5"/>
    <p:sldId id="392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360" r:id="rId15"/>
    <p:sldId id="298" r:id="rId16"/>
    <p:sldId id="268" r:id="rId17"/>
    <p:sldId id="269" r:id="rId18"/>
    <p:sldId id="279" r:id="rId19"/>
    <p:sldId id="270" r:id="rId20"/>
    <p:sldId id="379" r:id="rId21"/>
    <p:sldId id="273" r:id="rId22"/>
    <p:sldId id="274" r:id="rId23"/>
    <p:sldId id="380" r:id="rId24"/>
    <p:sldId id="276" r:id="rId25"/>
    <p:sldId id="277" r:id="rId26"/>
    <p:sldId id="291" r:id="rId27"/>
    <p:sldId id="381" r:id="rId28"/>
    <p:sldId id="292" r:id="rId29"/>
    <p:sldId id="293" r:id="rId30"/>
    <p:sldId id="294" r:id="rId31"/>
    <p:sldId id="382" r:id="rId32"/>
    <p:sldId id="299" r:id="rId33"/>
    <p:sldId id="296" r:id="rId34"/>
    <p:sldId id="333" r:id="rId35"/>
    <p:sldId id="328" r:id="rId36"/>
    <p:sldId id="329" r:id="rId37"/>
    <p:sldId id="330" r:id="rId38"/>
    <p:sldId id="362" r:id="rId39"/>
    <p:sldId id="363" r:id="rId40"/>
    <p:sldId id="331" r:id="rId41"/>
    <p:sldId id="383" r:id="rId42"/>
    <p:sldId id="332" r:id="rId43"/>
    <p:sldId id="378" r:id="rId44"/>
    <p:sldId id="394" r:id="rId45"/>
    <p:sldId id="334" r:id="rId46"/>
    <p:sldId id="335" r:id="rId47"/>
    <p:sldId id="367" r:id="rId48"/>
    <p:sldId id="337" r:id="rId49"/>
    <p:sldId id="338" r:id="rId50"/>
    <p:sldId id="368" r:id="rId51"/>
    <p:sldId id="300" r:id="rId52"/>
    <p:sldId id="384" r:id="rId53"/>
    <p:sldId id="311" r:id="rId54"/>
    <p:sldId id="314" r:id="rId55"/>
    <p:sldId id="385" r:id="rId56"/>
    <p:sldId id="377" r:id="rId57"/>
    <p:sldId id="305" r:id="rId58"/>
    <p:sldId id="301" r:id="rId59"/>
    <p:sldId id="304" r:id="rId60"/>
    <p:sldId id="386" r:id="rId61"/>
    <p:sldId id="376" r:id="rId62"/>
    <p:sldId id="308" r:id="rId63"/>
    <p:sldId id="370" r:id="rId64"/>
    <p:sldId id="371" r:id="rId65"/>
    <p:sldId id="372" r:id="rId66"/>
    <p:sldId id="387" r:id="rId67"/>
    <p:sldId id="319" r:id="rId68"/>
    <p:sldId id="327" r:id="rId69"/>
    <p:sldId id="320" r:id="rId70"/>
    <p:sldId id="321" r:id="rId71"/>
    <p:sldId id="322" r:id="rId72"/>
    <p:sldId id="389" r:id="rId73"/>
    <p:sldId id="390" r:id="rId74"/>
    <p:sldId id="323" r:id="rId75"/>
    <p:sldId id="374" r:id="rId76"/>
    <p:sldId id="391" r:id="rId77"/>
    <p:sldId id="388" r:id="rId78"/>
  </p:sldIdLst>
  <p:sldSz cx="12192000" cy="6858000"/>
  <p:notesSz cx="6858000" cy="9144000"/>
  <p:custDataLst>
    <p:tags r:id="rId80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Что такое компьютерная графика" id="{711F45DF-B83E-4330-8B6A-CCB92354EF85}">
          <p14:sldIdLst>
            <p14:sldId id="396"/>
            <p14:sldId id="395"/>
            <p14:sldId id="393"/>
            <p14:sldId id="280"/>
            <p14:sldId id="392"/>
            <p14:sldId id="281"/>
            <p14:sldId id="282"/>
            <p14:sldId id="283"/>
            <p14:sldId id="284"/>
            <p14:sldId id="285"/>
            <p14:sldId id="286"/>
          </p14:sldIdLst>
        </p14:section>
        <p14:section name="2D графика" id="{E05271FF-6C2C-4959-B950-5F898CB662F2}">
          <p14:sldIdLst>
            <p14:sldId id="287"/>
            <p14:sldId id="288"/>
            <p14:sldId id="360"/>
            <p14:sldId id="298"/>
            <p14:sldId id="268"/>
            <p14:sldId id="269"/>
            <p14:sldId id="279"/>
            <p14:sldId id="270"/>
            <p14:sldId id="379"/>
            <p14:sldId id="273"/>
            <p14:sldId id="274"/>
            <p14:sldId id="380"/>
            <p14:sldId id="276"/>
            <p14:sldId id="277"/>
            <p14:sldId id="291"/>
            <p14:sldId id="381"/>
          </p14:sldIdLst>
        </p14:section>
        <p14:section name="3D графика" id="{F1F3C84A-63C2-4D7E-9CDF-35C15A62BBFC}">
          <p14:sldIdLst>
            <p14:sldId id="292"/>
            <p14:sldId id="293"/>
            <p14:sldId id="294"/>
            <p14:sldId id="382"/>
            <p14:sldId id="299"/>
            <p14:sldId id="296"/>
          </p14:sldIdLst>
        </p14:section>
        <p14:section name="Цвет в компьютерной графике" id="{8FECA048-8177-42F6-80A3-FA6472497A04}">
          <p14:sldIdLst>
            <p14:sldId id="333"/>
            <p14:sldId id="328"/>
            <p14:sldId id="329"/>
            <p14:sldId id="330"/>
            <p14:sldId id="362"/>
            <p14:sldId id="363"/>
            <p14:sldId id="331"/>
            <p14:sldId id="383"/>
            <p14:sldId id="332"/>
            <p14:sldId id="378"/>
            <p14:sldId id="394"/>
            <p14:sldId id="334"/>
            <p14:sldId id="335"/>
            <p14:sldId id="367"/>
            <p14:sldId id="337"/>
            <p14:sldId id="338"/>
            <p14:sldId id="368"/>
          </p14:sldIdLst>
        </p14:section>
        <p14:section name="Графические устройсва компьютера" id="{49002F9E-41BD-4370-9DB0-960BD4527209}">
          <p14:sldIdLst>
            <p14:sldId id="300"/>
            <p14:sldId id="384"/>
          </p14:sldIdLst>
        </p14:section>
        <p14:section name="Монитор" id="{6A8252B4-1E14-4D4F-8A26-B056561D9041}">
          <p14:sldIdLst>
            <p14:sldId id="311"/>
            <p14:sldId id="314"/>
            <p14:sldId id="385"/>
            <p14:sldId id="377"/>
          </p14:sldIdLst>
        </p14:section>
        <p14:section name="Видеоадаптер" id="{B7037FFE-94BD-450B-A5E9-E9FA004348A5}">
          <p14:sldIdLst>
            <p14:sldId id="305"/>
            <p14:sldId id="301"/>
            <p14:sldId id="304"/>
            <p14:sldId id="386"/>
            <p14:sldId id="376"/>
            <p14:sldId id="308"/>
            <p14:sldId id="370"/>
            <p14:sldId id="371"/>
            <p14:sldId id="372"/>
            <p14:sldId id="387"/>
            <p14:sldId id="319"/>
          </p14:sldIdLst>
        </p14:section>
        <p14:section name="Хранение изображений в памяти компьютера" id="{26021571-5075-4C71-A0DA-FA728BDC68D3}">
          <p14:sldIdLst>
            <p14:sldId id="327"/>
            <p14:sldId id="320"/>
            <p14:sldId id="321"/>
            <p14:sldId id="322"/>
            <p14:sldId id="389"/>
            <p14:sldId id="390"/>
            <p14:sldId id="323"/>
            <p14:sldId id="374"/>
            <p14:sldId id="391"/>
            <p14:sldId id="3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2DD6D10-0C6D-A576-70AA-CAC3CEACD126}" name="Алексей Малов" initials="АМ" userId="5077fe0b17b06422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D9"/>
    <a:srgbClr val="BE0000"/>
    <a:srgbClr val="009400"/>
    <a:srgbClr val="FFFFFF"/>
    <a:srgbClr val="000000"/>
    <a:srgbClr val="0000FF"/>
    <a:srgbClr val="00FF00"/>
    <a:srgbClr val="BE94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25" autoAdjust="0"/>
    <p:restoredTop sz="82545" autoAdjust="0"/>
  </p:normalViewPr>
  <p:slideViewPr>
    <p:cSldViewPr>
      <p:cViewPr varScale="1">
        <p:scale>
          <a:sx n="79" d="100"/>
          <a:sy n="79" d="100"/>
        </p:scale>
        <p:origin x="1776" y="29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810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81" d="100"/>
          <a:sy n="81" d="100"/>
        </p:scale>
        <p:origin x="389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gs" Target="tags/tag1.xml"/><Relationship Id="rId85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843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75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/>
              <a:t>Click to edit Master text styles</a:t>
            </a:r>
          </a:p>
          <a:p>
            <a:pPr lvl="1"/>
            <a:r>
              <a:rPr lang="ru-RU" noProof="0"/>
              <a:t>Second level</a:t>
            </a:r>
          </a:p>
          <a:p>
            <a:pPr lvl="2"/>
            <a:r>
              <a:rPr lang="ru-RU" noProof="0"/>
              <a:t>Third level</a:t>
            </a:r>
          </a:p>
          <a:p>
            <a:pPr lvl="3"/>
            <a:r>
              <a:rPr lang="ru-RU" noProof="0"/>
              <a:t>Fourth level</a:t>
            </a:r>
          </a:p>
          <a:p>
            <a:pPr lvl="4"/>
            <a:r>
              <a:rPr lang="ru-RU" noProof="0"/>
              <a:t>Fifth level</a:t>
            </a:r>
          </a:p>
        </p:txBody>
      </p:sp>
      <p:sp>
        <p:nvSpPr>
          <p:cNvPr id="1843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843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A973067-5A2E-42D2-A42C-0FF6E40D2C5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XML" TargetMode="External"/><Relationship Id="rId13" Type="http://schemas.openxmlformats.org/officeDocument/2006/relationships/hyperlink" Target="https://ru.wikipedia.org/wiki/%D0%9F%D1%80%D0%BE%D0%BF%D1%80%D0%B8%D0%B5%D1%82%D0%B0%D1%80%D0%BD%D0%BE%D0%B5_%D0%9F%D0%9E" TargetMode="External"/><Relationship Id="rId3" Type="http://schemas.openxmlformats.org/officeDocument/2006/relationships/hyperlink" Target="https://ru.wikipedia.org/wiki/%D0%90%D0%BD%D0%B3%D0%BB%D0%B8%D0%B9%D1%81%D0%BA%D0%B8%D0%B9_%D1%8F%D0%B7%D1%8B%D0%BA" TargetMode="External"/><Relationship Id="rId7" Type="http://schemas.openxmlformats.org/officeDocument/2006/relationships/hyperlink" Target="https://ru.wikipedia.org/wiki/W3C" TargetMode="External"/><Relationship Id="rId12" Type="http://schemas.openxmlformats.org/officeDocument/2006/relationships/hyperlink" Target="https://ru.wikipedia.org/wiki/Adobe_Illustrator" TargetMode="External"/><Relationship Id="rId2" Type="http://schemas.openxmlformats.org/officeDocument/2006/relationships/slide" Target="../slides/slide27.xml"/><Relationship Id="rId16" Type="http://schemas.openxmlformats.org/officeDocument/2006/relationships/hyperlink" Target="https://ru.wikipedia.org/wiki/Portable_Document_Format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ru.wikipedia.org/wiki/%D0%AF%D0%B7%D1%8B%D0%BA_%D1%80%D0%B0%D0%B7%D0%BC%D0%B5%D1%82%D0%BA%D0%B8" TargetMode="External"/><Relationship Id="rId11" Type="http://schemas.openxmlformats.org/officeDocument/2006/relationships/hyperlink" Target="https://ru.wikipedia.org/wiki/Adobe" TargetMode="External"/><Relationship Id="rId5" Type="http://schemas.openxmlformats.org/officeDocument/2006/relationships/hyperlink" Target="https://ru.wikipedia.org/wiki/%D0%92%D0%B5%D0%BA%D1%82%D0%BE%D1%80%D0%BD%D0%B0%D1%8F_%D0%B3%D1%80%D0%B0%D1%84%D0%B8%D0%BA%D0%B0" TargetMode="External"/><Relationship Id="rId15" Type="http://schemas.openxmlformats.org/officeDocument/2006/relationships/hyperlink" Target="https://ru.wikipedia.org/wiki/Encapsulated_PostScript" TargetMode="External"/><Relationship Id="rId10" Type="http://schemas.openxmlformats.org/officeDocument/2006/relationships/hyperlink" Target="https://ru.wikipedia.org/wiki/PostScript" TargetMode="External"/><Relationship Id="rId4" Type="http://schemas.openxmlformats.org/officeDocument/2006/relationships/hyperlink" Target="https://ru.wikipedia.org/wiki/%D0%9C%D0%B0%D1%81%D1%88%D1%82%D0%B0%D0%B1%D0%B8%D1%80%D1%83%D0%B5%D0%BC%D0%BE%D1%81%D1%82%D1%8C" TargetMode="External"/><Relationship Id="rId9" Type="http://schemas.openxmlformats.org/officeDocument/2006/relationships/hyperlink" Target="https://ru.wikipedia.org/wiki/%D0%A0%D0%B0%D1%81%D1%82%D1%80%D0%BE%D0%B2%D0%B0%D1%8F_%D0%B3%D1%80%D0%B0%D1%84%D0%B8%D0%BA%D0%B0" TargetMode="External"/><Relationship Id="rId14" Type="http://schemas.openxmlformats.org/officeDocument/2006/relationships/hyperlink" Target="https://ru.wikipedia.org/wiki/Adobe_Systems" TargetMode="Externa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D3E4A-E540-AB5F-E427-907E9AA26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DFA5FDDC-3F96-FA48-CFAE-F46CB6F302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AAF238-DAC8-47ED-84C7-AE0C1A8B0A78}" type="slidenum">
              <a:rPr lang="ru-RU" smtClean="0"/>
              <a:pPr/>
              <a:t>1</a:t>
            </a:fld>
            <a:endParaRPr lang="ru-RU"/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7CAF6EC8-7E82-5878-7F7B-F98B4DE6F0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EA93C6E1-9303-E71B-AB78-7179B0F71B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69515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8A0C9C-2353-44D4-B794-31D655140279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Компьютерная графика позволяет значительно улучшать цифровые фотографии. С помощью алгоритмов обработки изображений можно устранить шумы, повысить резкость и восстановить поврежденные снимки.</a:t>
            </a:r>
            <a:br>
              <a:rPr lang="ru-RU" dirty="0"/>
            </a:br>
            <a:r>
              <a:rPr lang="ru-RU" dirty="0"/>
              <a:t>Ретушь помогает сделать изображения более привлекательными, а художественная обработка позволяет придать фотографиям уникальный стиль. Также популярны HDR-технологии, позволяющие добиться лучшей детализации в сложных условиях освещения.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B8ACE9-0DCB-451C-9682-047DA053C386}" type="slidenum">
              <a:rPr lang="ru-RU" smtClean="0"/>
              <a:pPr/>
              <a:t>11</a:t>
            </a:fld>
            <a:endParaRPr lang="ru-RU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Системы автоматизированного проектирования (CAD – Computer-</a:t>
            </a:r>
            <a:r>
              <a:rPr lang="ru-RU" dirty="0" err="1"/>
              <a:t>Aided</a:t>
            </a:r>
            <a:r>
              <a:rPr lang="ru-RU" dirty="0"/>
              <a:t> Design) широко используют компьютерную графику для создания, редактирования и анализа сложных инженерных объектов.</a:t>
            </a:r>
          </a:p>
          <a:p>
            <a:r>
              <a:rPr lang="ru-RU" b="1" dirty="0"/>
              <a:t>Основные области применения: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Машиностроение и промышленный дизайн</a:t>
            </a:r>
            <a:r>
              <a:rPr lang="ru-RU" dirty="0"/>
              <a:t> – разработка деталей, механизмов, автомобилей, самолетов с высокой точностью и возможностью виртуального тестирования.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Архитектура и строительство</a:t>
            </a:r>
            <a:r>
              <a:rPr lang="ru-RU" dirty="0"/>
              <a:t> – проектирование зданий, интерьеров, инфраструктуры с фотореалистичными визуализациями.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Микроэлектроника</a:t>
            </a:r>
            <a:r>
              <a:rPr lang="ru-RU" dirty="0"/>
              <a:t> – моделирование интегральных схем и печатных плат перед их производством.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Медицина</a:t>
            </a:r>
            <a:r>
              <a:rPr lang="ru-RU" dirty="0"/>
              <a:t> – создание 3D-моделей органов и протезов для хирургического планирования и производства имплантов.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Анимация и симуляции</a:t>
            </a:r>
            <a:r>
              <a:rPr lang="ru-RU" dirty="0"/>
              <a:t> – моделирование физических процессов (аэродинамика, прочность конструкций) для анализа поведения объектов в реальных условиях.</a:t>
            </a:r>
          </a:p>
          <a:p>
            <a:r>
              <a:rPr lang="ru-RU" b="1" dirty="0"/>
              <a:t>Роль компьютерной графики в CAD: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Трехмерное моделирование</a:t>
            </a:r>
            <a:r>
              <a:rPr lang="ru-RU" dirty="0"/>
              <a:t> – позволяет визуально оценить конструкцию, проверить её на ошибки и оптимизировать.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Реалистичная визуализация</a:t>
            </a:r>
            <a:r>
              <a:rPr lang="ru-RU" dirty="0"/>
              <a:t> – использование фотореалистичных рендеров помогает оценить внешний вид объекта.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Интерактивные инструменты</a:t>
            </a:r>
            <a:r>
              <a:rPr lang="ru-RU" dirty="0"/>
              <a:t> – позволяют пользователям вращать, масштабировать, изменять модели в реальном времени.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Автоматизированные расчеты</a:t>
            </a:r>
            <a:r>
              <a:rPr lang="ru-RU" dirty="0"/>
              <a:t> – анализ нагрузок, деформаций, прочности материалов с высокой точностью.</a:t>
            </a:r>
          </a:p>
          <a:p>
            <a:r>
              <a:rPr lang="ru-RU" dirty="0"/>
              <a:t>Компьютерная графика в CAD-системах значительно ускоряет процесс проектирования, снижает затраты на производство прототипов и повышает точность создаваемых моделей.</a:t>
            </a:r>
          </a:p>
          <a:p>
            <a:pPr eaLnBrk="1" hangingPunct="1"/>
            <a:endParaRPr lang="ru-RU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B6D9E2-F224-4825-BFDA-8D60AC2F6F4A}" type="slidenum">
              <a:rPr lang="ru-RU" smtClean="0"/>
              <a:pPr/>
              <a:t>12</a:t>
            </a:fld>
            <a:endParaRPr lang="ru-RU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AD19E7-E702-4A6D-9239-E2D48914C84B}" type="slidenum">
              <a:rPr lang="ru-RU" smtClean="0"/>
              <a:pPr/>
              <a:t>13</a:t>
            </a:fld>
            <a:endParaRPr lang="ru-RU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b="1" dirty="0"/>
              <a:t>Двухмерная (2D) компьютерная графика</a:t>
            </a:r>
            <a:r>
              <a:rPr lang="ru-RU" dirty="0"/>
              <a:t> — это область компьютерной графики, работающая с изображениями, представленными в двух измерениях (ширина и высота).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 err="1"/>
              <a:t>Применение:</a:t>
            </a:r>
            <a:r>
              <a:rPr lang="ru-RU" dirty="0" err="1"/>
              <a:t>Интерфейсы</a:t>
            </a:r>
            <a:r>
              <a:rPr lang="ru-RU" dirty="0"/>
              <a:t> программ и операционных систем.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Иллюстрации, логотипы, дизайн веб-сайтов.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Игровая графика (спрайты, фоны, анимация).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Картографические приложения.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Обработка фотографий.</a:t>
            </a:r>
          </a:p>
          <a:p>
            <a:pPr eaLnBrk="1" hangingPunct="1"/>
            <a:endParaRPr lang="ru-RU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D74DD2-A280-4810-A2B1-AAD71A7F9D1A}" type="slidenum">
              <a:rPr lang="ru-RU" smtClean="0"/>
              <a:pPr/>
              <a:t>14</a:t>
            </a:fld>
            <a:endParaRPr lang="ru-RU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B726C8-C469-4F6A-83BF-19F72A36A6EB}" type="slidenum">
              <a:rPr lang="ru-RU" smtClean="0"/>
              <a:pPr/>
              <a:t>15</a:t>
            </a:fld>
            <a:endParaRPr lang="ru-RU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A340A5-F164-499D-8143-EF4B1E9B2942}" type="slidenum">
              <a:rPr lang="ru-RU" smtClean="0"/>
              <a:pPr/>
              <a:t>16</a:t>
            </a:fld>
            <a:endParaRPr lang="ru-RU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D1DC23-FCAA-4508-9297-91D4F406153C}" type="slidenum">
              <a:rPr lang="ru-RU" smtClean="0"/>
              <a:pPr/>
              <a:t>17</a:t>
            </a:fld>
            <a:endParaRPr lang="ru-RU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ru-RU" b="1" dirty="0"/>
              <a:t>Растровая графика</a:t>
            </a:r>
            <a:r>
              <a:rPr lang="ru-RU" dirty="0"/>
              <a:t> — это способ представления изображения в виде сетки пикселей (маленьких цветных точек), где каждый пиксель имеет свой цвет.</a:t>
            </a:r>
          </a:p>
          <a:p>
            <a:r>
              <a:rPr lang="ru-RU" b="1" dirty="0"/>
              <a:t>Особенности растровой графики: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Формируется из пикселей</a:t>
            </a:r>
            <a:r>
              <a:rPr lang="ru-RU" dirty="0"/>
              <a:t>, которые располагаются в виде сетки (матрицы).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Разрешение изображения</a:t>
            </a:r>
            <a:r>
              <a:rPr lang="ru-RU" dirty="0"/>
              <a:t> определяется количеством пикселей по ширине и высоте (например, 1920×1080).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Зависимость от масштаба</a:t>
            </a:r>
            <a:r>
              <a:rPr lang="ru-RU" dirty="0"/>
              <a:t>: при увеличении изображение теряет качество (становится «размытым» или «пиксельным»).</a:t>
            </a:r>
          </a:p>
          <a:p>
            <a:pPr eaLnBrk="1" hangingPunct="1"/>
            <a:endParaRPr lang="ru-RU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C92490-60C3-46C6-A1E7-834984794488}" type="slidenum">
              <a:rPr lang="ru-RU" smtClean="0"/>
              <a:pPr/>
              <a:t>18</a:t>
            </a:fld>
            <a:endParaRPr lang="ru-RU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C71883C-23AC-458E-A6D2-1EE8DA69C179}" type="slidenum">
              <a:rPr lang="ru-RU" smtClean="0"/>
              <a:pPr/>
              <a:t>19</a:t>
            </a:fld>
            <a:endParaRPr lang="ru-RU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669B8-03A6-EE8E-7238-3FDC60C17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F9FC71DC-B389-F34E-1D01-F44A6BB4AB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AAF238-DAC8-47ED-84C7-AE0C1A8B0A78}" type="slidenum">
              <a:rPr lang="ru-RU" smtClean="0"/>
              <a:pPr/>
              <a:t>2</a:t>
            </a:fld>
            <a:endParaRPr lang="ru-RU"/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34643DAA-5482-C1BE-DF10-70A93D5A86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D93DE424-BBC4-7B36-85E2-5270A3701C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647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8905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CEB884-212A-4F7C-876E-E64E72A55C1D}" type="slidenum">
              <a:rPr lang="ru-RU" smtClean="0"/>
              <a:pPr/>
              <a:t>21</a:t>
            </a:fld>
            <a:endParaRPr lang="ru-RU"/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BB9A17-F010-4762-8AE7-D39F0A4EF580}" type="slidenum">
              <a:rPr lang="ru-RU" smtClean="0"/>
              <a:pPr/>
              <a:t>22</a:t>
            </a:fld>
            <a:endParaRPr lang="ru-RU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98133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81B097-1918-44C6-A814-E26305964543}" type="slidenum">
              <a:rPr lang="ru-RU" smtClean="0"/>
              <a:pPr/>
              <a:t>24</a:t>
            </a:fld>
            <a:endParaRPr lang="ru-RU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Векторные файлы обычно компактны, поскольку они хранятся в виде инструкций для построения изображения, а не в виде пикселей. Это делает их удобными для хранения и передачи по сети.</a:t>
            </a:r>
          </a:p>
          <a:p>
            <a:pPr eaLnBrk="1" hangingPunct="1"/>
            <a:endParaRPr lang="ru-RU" b="0" i="0" dirty="0">
              <a:solidFill>
                <a:srgbClr val="0D0D0D"/>
              </a:solidFill>
              <a:effectLst/>
              <a:latin typeface="Söhne"/>
            </a:endParaRPr>
          </a:p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Векторные изображения могут быть масштабированы без потери качества. Поскольку они основаны на математических уравнениях, изменение размера не влияет на четкость изображения. Это особенно полезно для печати высококачественных изображений.</a:t>
            </a:r>
          </a:p>
          <a:p>
            <a:pPr eaLnBrk="1" hangingPunct="1"/>
            <a:endParaRPr lang="ru-RU" b="0" i="0" dirty="0">
              <a:solidFill>
                <a:srgbClr val="0D0D0D"/>
              </a:solidFill>
              <a:effectLst/>
              <a:latin typeface="Söhne"/>
            </a:endParaRPr>
          </a:p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Векторные объекты могут быть легко изменены и отредактированы. Вы можете легко изменять цвет, форму, размер и другие характеристики объектов без потери качества.</a:t>
            </a:r>
          </a:p>
          <a:p>
            <a:pPr eaLnBrk="1" hangingPunct="1"/>
            <a:endParaRPr lang="ru-RU" b="0" i="0" dirty="0">
              <a:solidFill>
                <a:srgbClr val="0D0D0D"/>
              </a:solidFill>
              <a:effectLst/>
              <a:latin typeface="Söhne"/>
            </a:endParaRPr>
          </a:p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Векторная графика может использоваться для создания анимаций. Путем изменения параметров векторных объектов с течением времени можно создавать плавные и динамичные анимации.</a:t>
            </a:r>
            <a:endParaRPr lang="ru-RU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C64491-B93A-4DD0-9122-03A618025964}" type="slidenum">
              <a:rPr lang="ru-RU" smtClean="0"/>
              <a:pPr/>
              <a:t>25</a:t>
            </a:fld>
            <a:endParaRPr lang="ru-RU"/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Векторная графика не всегда подходит для создания фотореалистичных изображений с большим количеством деталей, текстур и теней. Растровая графика, как правило, более подходит для таких задач.</a:t>
            </a:r>
          </a:p>
          <a:p>
            <a:pPr eaLnBrk="1" hangingPunct="1"/>
            <a:endParaRPr lang="ru-RU" b="0" i="0" dirty="0">
              <a:solidFill>
                <a:srgbClr val="0D0D0D"/>
              </a:solidFill>
              <a:effectLst/>
              <a:latin typeface="Söhne"/>
            </a:endParaRPr>
          </a:p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Векторная графика не всегда хорошо справляется с имитацией естественных красок, таких как акварель, масло и другие, которые могут лучше выражаться с использованием растровых методов.</a:t>
            </a:r>
          </a:p>
          <a:p>
            <a:pPr eaLnBrk="1" hangingPunct="1"/>
            <a:endParaRPr lang="ru-RU" b="0" i="0" dirty="0">
              <a:solidFill>
                <a:srgbClr val="0D0D0D"/>
              </a:solidFill>
              <a:effectLst/>
              <a:latin typeface="Söhne"/>
            </a:endParaRPr>
          </a:p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Векторные файлы могут стать относительно большими, особенно при сложных изображениях с большим количеством векторных объектов и сложных путей.</a:t>
            </a:r>
            <a:endParaRPr lang="ru-RU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ED97E4-A115-4C99-9182-E73B48FE8795}" type="slidenum">
              <a:rPr lang="ru-RU" smtClean="0"/>
              <a:pPr/>
              <a:t>26</a:t>
            </a:fld>
            <a:endParaRPr lang="ru-RU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SVG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(от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Английский язык"/>
              </a:rPr>
              <a:t>англ.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ru-RU" b="1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</a:t>
            </a:r>
            <a:r>
              <a:rPr lang="ru-RU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calable</a:t>
            </a:r>
            <a:r>
              <a:rPr lang="ru-RU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ru-RU" b="1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</a:t>
            </a:r>
            <a:r>
              <a:rPr lang="ru-RU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ector</a:t>
            </a:r>
            <a:r>
              <a:rPr lang="ru-RU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ru-RU" b="1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</a:t>
            </a:r>
            <a:r>
              <a:rPr lang="ru-RU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raphics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—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Масштабируемость"/>
              </a:rPr>
              <a:t>масштабируемая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Векторная графика"/>
              </a:rPr>
              <a:t>векторная графика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 —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Язык разметки"/>
              </a:rPr>
              <a:t>язык разметки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масштабируемой векторной графики, созданный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W3C"/>
              </a:rPr>
              <a:t>Консорциумом Всемирной паутины (W3C)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и входящий в подмножество расширяемого языка разметки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8" tooltip="XML"/>
              </a:rPr>
              <a:t>XML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предназначен для описания двумерной векторной и смешанной </a:t>
            </a:r>
            <a:r>
              <a:rPr lang="ru-RU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векторно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9" tooltip="Растровая графика"/>
              </a:rPr>
              <a:t>растровой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графики в формате XML.</a:t>
            </a:r>
            <a:endParaRPr lang="en-US" b="1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ru-RU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Encapsulated</a:t>
            </a:r>
            <a:r>
              <a:rPr lang="ru-RU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PostScript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ru-RU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EPS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 — формат файлов, базирующийся на подмножестве языка </a:t>
            </a:r>
            <a:r>
              <a:rPr lang="ru-RU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0" tooltip="PostScript"/>
              </a:rPr>
              <a:t>PostScript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и предназначенный для обмена графическими данными между различными приложениями. Формат EPS был создан компанией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1" tooltip="Adobe"/>
              </a:rPr>
              <a:t>Adobe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и послужил базой для создания ранних версий формата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2" tooltip="Adobe Illustrator"/>
              </a:rPr>
              <a:t>Adobe </a:t>
            </a:r>
            <a:r>
              <a:rPr lang="ru-RU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2" tooltip="Adobe Illustrator"/>
              </a:rPr>
              <a:t>Illustrator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ru-RU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Adobe </a:t>
            </a:r>
            <a:r>
              <a:rPr lang="ru-RU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Illustrator</a:t>
            </a:r>
            <a:r>
              <a:rPr lang="ru-RU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Artwork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ru-RU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AI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—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Векторная графика"/>
              </a:rPr>
              <a:t>векторный формат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хранения графической информации, является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3" tooltip="Проприетарное ПО"/>
              </a:rPr>
              <a:t>проприетарным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Разработан компанией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4" tooltip="Adobe Systems"/>
              </a:rPr>
              <a:t>Adobe Systems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для представления одностраничных векторных изображений в формате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5" tooltip="Encapsulated PostScript"/>
              </a:rPr>
              <a:t>EPS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или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6" tooltip="Portable Document Format"/>
              </a:rPr>
              <a:t>PDF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При сохранении в программе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2" tooltip="Adobe Illustrator"/>
              </a:rPr>
              <a:t>Adobe </a:t>
            </a:r>
            <a:r>
              <a:rPr lang="ru-RU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2" tooltip="Adobe Illustrator"/>
              </a:rPr>
              <a:t>Illustrator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файлу присваивается расширение </a:t>
            </a:r>
            <a:r>
              <a:rPr lang="ru-RU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ru-RU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ai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21000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93DBB9-2A16-4EF4-B183-D737329502C4}" type="slidenum">
              <a:rPr lang="ru-RU" smtClean="0"/>
              <a:pPr/>
              <a:t>28</a:t>
            </a:fld>
            <a:endParaRPr lang="ru-RU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E4A746-18C1-41D5-9BC7-0C677704E6E4}" type="slidenum">
              <a:rPr lang="ru-RU" smtClean="0"/>
              <a:pPr/>
              <a:t>29</a:t>
            </a:fld>
            <a:endParaRPr lang="ru-RU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3A695-651F-6556-E1AD-9AB590383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64A47920-F465-EE6A-96F9-0C2C7819D7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AAF238-DAC8-47ED-84C7-AE0C1A8B0A78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B767093F-2298-CCA5-D4ED-B770761F95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B3DFF615-586E-8115-4AB7-CDCC8FAB4C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36146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DAADAA-C40F-4CB7-9DD9-C116D1EB2DC7}" type="slidenum">
              <a:rPr lang="ru-RU" smtClean="0"/>
              <a:pPr/>
              <a:t>30</a:t>
            </a:fld>
            <a:endParaRPr lang="ru-RU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26064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5FE64A-C28A-47AC-B61A-4D2E85806C45}" type="slidenum">
              <a:rPr lang="ru-RU" smtClean="0"/>
              <a:pPr/>
              <a:t>32</a:t>
            </a:fld>
            <a:endParaRPr lang="ru-RU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9B0DEC-94CA-40E6-A9A1-3EB0D11E5B1B}" type="slidenum">
              <a:rPr lang="ru-RU" smtClean="0"/>
              <a:pPr/>
              <a:t>33</a:t>
            </a:fld>
            <a:endParaRPr lang="ru-RU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4336FE-A3D4-4E24-BF3B-82741C54E639}" type="slidenum">
              <a:rPr lang="ru-RU" smtClean="0"/>
              <a:pPr/>
              <a:t>34</a:t>
            </a:fld>
            <a:endParaRPr lang="ru-RU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87A1CF-5E33-4630-83C5-FCEA0AE0BFB2}" type="slidenum">
              <a:rPr lang="ru-RU" smtClean="0"/>
              <a:pPr/>
              <a:t>35</a:t>
            </a:fld>
            <a:endParaRPr lang="ru-RU"/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7F61409-76D9-4AF3-8128-B5D06B105963}" type="slidenum">
              <a:rPr lang="ru-RU" smtClean="0"/>
              <a:pPr/>
              <a:t>36</a:t>
            </a:fld>
            <a:endParaRPr lang="ru-RU"/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Видимый свет — это часть спектра электромагнитных волн, которую человеческий глаз способен воспринимать.</a:t>
            </a:r>
          </a:p>
          <a:p>
            <a:pPr eaLnBrk="1" hangingPunct="1"/>
            <a:r>
              <a:rPr lang="ru-RU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Он занимает диапазон длин волн от примерно 380 до 740 нанометров. Видимый свет является лишь небольшой частью всего электромагнитного спектра, который включает также радиоволны, микроволны, инфракрасное излучение, ультрафиолетовое излучение, рентгеновские лучи и гамма-лучи</a:t>
            </a:r>
            <a:r>
              <a:rPr lang="ru-RU" i="0" u="none" strike="noStrike" dirty="0">
                <a:effectLst/>
                <a:latin typeface="Segoe UI" panose="020B0502040204020203" pitchFamily="34" charset="0"/>
              </a:rPr>
              <a:t>1</a:t>
            </a:r>
            <a:endParaRPr lang="ru-RU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D5F972-E7AE-42DC-9554-CE7B7D74442C}" type="slidenum">
              <a:rPr lang="ru-RU" smtClean="0"/>
              <a:pPr/>
              <a:t>37</a:t>
            </a:fld>
            <a:endParaRPr lang="ru-RU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E98C66-E95B-4537-85A9-76D3411290E6}" type="slidenum">
              <a:rPr lang="ru-RU" smtClean="0"/>
              <a:pPr/>
              <a:t>38</a:t>
            </a:fld>
            <a:endParaRPr lang="ru-RU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algn="l">
              <a:lnSpc>
                <a:spcPts val="1500"/>
              </a:lnSpc>
              <a:spcBef>
                <a:spcPts val="375"/>
              </a:spcBef>
              <a:spcAft>
                <a:spcPts val="375"/>
              </a:spcAft>
            </a:pPr>
            <a:r>
              <a:rPr lang="ru-RU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Человеческий глаз состоит из нескольких основных частей, каждая из которых выполняет свою функцию:</a:t>
            </a:r>
          </a:p>
          <a:p>
            <a:pPr algn="l">
              <a:lnSpc>
                <a:spcPts val="1500"/>
              </a:lnSpc>
              <a:spcBef>
                <a:spcPts val="1050"/>
              </a:spcBef>
              <a:spcAft>
                <a:spcPts val="1050"/>
              </a:spcAft>
              <a:buFont typeface="+mj-lt"/>
              <a:buAutoNum type="arabicPeriod"/>
            </a:pPr>
            <a:r>
              <a:rPr lang="ru-RU" b="1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Роговица</a:t>
            </a:r>
            <a:r>
              <a:rPr lang="ru-RU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- прозрачная передняя часть глаза, которая пропускает свет и защищает глаз от внешних повреждений.</a:t>
            </a:r>
          </a:p>
          <a:p>
            <a:pPr algn="l">
              <a:lnSpc>
                <a:spcPts val="1500"/>
              </a:lnSpc>
              <a:spcBef>
                <a:spcPts val="1050"/>
              </a:spcBef>
              <a:spcAft>
                <a:spcPts val="1050"/>
              </a:spcAft>
              <a:buFont typeface="+mj-lt"/>
              <a:buAutoNum type="arabicPeriod"/>
            </a:pPr>
            <a:r>
              <a:rPr lang="ru-RU" b="1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Хрусталик</a:t>
            </a:r>
            <a:r>
              <a:rPr lang="ru-RU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- прозрачная структура, расположенная за роговицей, которая фокусирует свет на сетчатке.</a:t>
            </a:r>
          </a:p>
          <a:p>
            <a:pPr algn="l">
              <a:lnSpc>
                <a:spcPts val="1500"/>
              </a:lnSpc>
              <a:spcBef>
                <a:spcPts val="1050"/>
              </a:spcBef>
              <a:spcAft>
                <a:spcPts val="1050"/>
              </a:spcAft>
              <a:buFont typeface="+mj-lt"/>
              <a:buAutoNum type="arabicPeriod"/>
            </a:pPr>
            <a:r>
              <a:rPr lang="ru-RU" b="1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Сетчатка</a:t>
            </a:r>
            <a:r>
              <a:rPr lang="ru-RU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- внутренняя оболочка глаза, содержащая светочувствительные клетки (палочки и колбочки), которые преобразуют свет в нервные импульсы.</a:t>
            </a:r>
          </a:p>
          <a:p>
            <a:pPr algn="l">
              <a:lnSpc>
                <a:spcPts val="1500"/>
              </a:lnSpc>
              <a:spcBef>
                <a:spcPts val="1050"/>
              </a:spcBef>
              <a:spcAft>
                <a:spcPts val="1050"/>
              </a:spcAft>
              <a:buFont typeface="+mj-lt"/>
              <a:buAutoNum type="arabicPeriod"/>
            </a:pPr>
            <a:r>
              <a:rPr lang="ru-RU" b="1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Зрачок</a:t>
            </a:r>
            <a:r>
              <a:rPr lang="ru-RU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- отверстие в центре радужки, через которое свет попадает в глаз.</a:t>
            </a:r>
          </a:p>
          <a:p>
            <a:pPr algn="l">
              <a:lnSpc>
                <a:spcPts val="1500"/>
              </a:lnSpc>
              <a:spcBef>
                <a:spcPts val="1050"/>
              </a:spcBef>
              <a:spcAft>
                <a:spcPts val="1050"/>
              </a:spcAft>
              <a:buFont typeface="+mj-lt"/>
              <a:buAutoNum type="arabicPeriod"/>
            </a:pPr>
            <a:r>
              <a:rPr lang="ru-RU" b="1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Радужка</a:t>
            </a:r>
            <a:r>
              <a:rPr lang="ru-RU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- цветная часть глаза, регулирующая количество света, попадающего через зрачок.</a:t>
            </a:r>
          </a:p>
          <a:p>
            <a:pPr algn="l">
              <a:lnSpc>
                <a:spcPts val="1500"/>
              </a:lnSpc>
              <a:spcBef>
                <a:spcPts val="1050"/>
              </a:spcBef>
              <a:spcAft>
                <a:spcPts val="1050"/>
              </a:spcAft>
              <a:buFont typeface="+mj-lt"/>
              <a:buAutoNum type="arabicPeriod"/>
            </a:pPr>
            <a:r>
              <a:rPr lang="ru-RU" b="1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Склера</a:t>
            </a:r>
            <a:r>
              <a:rPr lang="ru-RU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- белая внешняя оболочка глаза, обеспечивающая его форму и защиту.</a:t>
            </a:r>
          </a:p>
          <a:p>
            <a:pPr algn="l">
              <a:lnSpc>
                <a:spcPts val="1500"/>
              </a:lnSpc>
              <a:spcBef>
                <a:spcPts val="1050"/>
              </a:spcBef>
              <a:spcAft>
                <a:spcPts val="1050"/>
              </a:spcAft>
              <a:buFont typeface="+mj-lt"/>
              <a:buAutoNum type="arabicPeriod"/>
            </a:pPr>
            <a:r>
              <a:rPr lang="ru-RU" b="1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Зрительный нерв</a:t>
            </a:r>
            <a:r>
              <a:rPr lang="ru-RU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- передает нервные импульсы от сетчатки к мозгу, где они интерпретируются как визуальные образы</a:t>
            </a:r>
            <a:r>
              <a:rPr lang="ru-RU" b="1" dirty="0">
                <a:solidFill>
                  <a:srgbClr val="424242"/>
                </a:solidFill>
                <a:effectLst/>
                <a:latin typeface="Segoe UI" panose="020B0502040204020203" pitchFamily="34" charset="0"/>
              </a:rPr>
              <a:t>1</a:t>
            </a:r>
            <a:r>
              <a:rPr lang="ru-RU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eaLnBrk="1" hangingPunct="1"/>
            <a:endParaRPr lang="ru-RU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78927B-DEC7-4E9A-946B-CE675CC6AD5A}" type="slidenum">
              <a:rPr lang="ru-RU" smtClean="0"/>
              <a:pPr/>
              <a:t>39</a:t>
            </a:fld>
            <a:endParaRPr lang="ru-RU"/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algn="l">
              <a:lnSpc>
                <a:spcPts val="1500"/>
              </a:lnSpc>
              <a:spcBef>
                <a:spcPts val="375"/>
              </a:spcBef>
              <a:spcAft>
                <a:spcPts val="375"/>
              </a:spcAft>
            </a:pPr>
            <a:r>
              <a:rPr lang="ru-RU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Система зрительного восприятия человека работает следующим образом:</a:t>
            </a:r>
          </a:p>
          <a:p>
            <a:pPr algn="l">
              <a:lnSpc>
                <a:spcPts val="1500"/>
              </a:lnSpc>
              <a:spcBef>
                <a:spcPts val="375"/>
              </a:spcBef>
              <a:spcAft>
                <a:spcPts val="375"/>
              </a:spcAft>
            </a:pPr>
            <a:r>
              <a:rPr lang="ru-RU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Когда световые волны попадают в глаз, они проходят через роговицу и хрусталик, которые фокусируют свет на сетчатке. Сетчатка содержит светочувствительные клетки, называемые палочками и колбочками. Палочки отвечают за восприятие яркости и работают при низком уровне освещенности, тогда как колбочки реагируют на световые волны различной частоты и обеспечивают цветовое зрение.</a:t>
            </a:r>
          </a:p>
          <a:p>
            <a:pPr algn="l">
              <a:lnSpc>
                <a:spcPts val="1500"/>
              </a:lnSpc>
              <a:spcBef>
                <a:spcPts val="375"/>
              </a:spcBef>
              <a:spcAft>
                <a:spcPts val="375"/>
              </a:spcAft>
            </a:pPr>
            <a:r>
              <a:rPr lang="ru-RU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Эти клетки преобразуют свет в электрические сигналы, которые передаются по зрительным нервам к мозгу. Мозг интерпретирует эти сигналы и формирует стереоизображение, которое дает информацию о расстоянии до объектов. Таким образом, зрительная система человека позволяет воспринимать окружающий мир в трех измерениях и различать цвета.</a:t>
            </a:r>
          </a:p>
          <a:p>
            <a:pPr eaLnBrk="1" hangingPunct="1"/>
            <a:endParaRPr lang="ru-RU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5D6CA3-CCB1-4FDA-91C1-DF26E4E8BEFF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b="1" dirty="0"/>
              <a:t>Компьютерная графика</a:t>
            </a:r>
            <a:r>
              <a:rPr lang="ru-RU" dirty="0"/>
              <a:t> — это область информатики, занимающаяся созданием, обработкой и отображением изображений с помощью компьютеров. Она охватывает как двумерную (2D), так и трёхмерную (3D) графику и используется в различных сферах, включая дизайн, анимацию, кино, видеоигры, архитектурную визуализацию, медицинскую визуализацию и научные симуляции.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EF547A-1940-41D9-B776-CEC0C92B7822}" type="slidenum">
              <a:rPr lang="ru-RU" smtClean="0"/>
              <a:pPr/>
              <a:t>40</a:t>
            </a:fld>
            <a:endParaRPr lang="ru-RU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Свет входит в глаз через прозрачную часть передней поверхности глаза, называемую роговицей. Роговица фокусирует свет на задней поверхности глаза.</a:t>
            </a:r>
          </a:p>
          <a:p>
            <a:pPr eaLnBrk="1" hangingPunct="1"/>
            <a:endParaRPr lang="ru-RU" b="0" i="0" dirty="0">
              <a:solidFill>
                <a:srgbClr val="0D0D0D"/>
              </a:solidFill>
              <a:effectLst/>
              <a:latin typeface="Söhne"/>
            </a:endParaRPr>
          </a:p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Сетчатка, находящаяся на задней стенке глаза, является тонким слоем, содержащим миллионы светочувствительных клеток, называемых фоторецепторами. Есть два типа фоторецепторов: палочки, отвечающие за зрение в темноте, и конусы, обеспечивающие цветное зрение в светлых условиях.</a:t>
            </a:r>
          </a:p>
          <a:p>
            <a:pPr eaLnBrk="1" hangingPunct="1"/>
            <a:endParaRPr lang="ru-RU" b="0" i="0" dirty="0">
              <a:solidFill>
                <a:srgbClr val="0D0D0D"/>
              </a:solidFill>
              <a:effectLst/>
              <a:latin typeface="Söhne"/>
            </a:endParaRPr>
          </a:p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Когда свет попадает на фоторецепторы, он инициирует химические реакции, преобразующие световую энергию в электрические сигналы.</a:t>
            </a:r>
          </a:p>
          <a:p>
            <a:pPr eaLnBrk="1" hangingPunct="1"/>
            <a:endParaRPr lang="ru-RU" b="0" i="0" dirty="0">
              <a:solidFill>
                <a:srgbClr val="0D0D0D"/>
              </a:solidFill>
              <a:effectLst/>
              <a:latin typeface="Söhne"/>
            </a:endParaRPr>
          </a:p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Электрические сигналы затем передаются через зрительный нерв, который отправляет их в мозг.</a:t>
            </a:r>
          </a:p>
          <a:p>
            <a:pPr eaLnBrk="1" hangingPunct="1"/>
            <a:endParaRPr lang="ru-RU" b="0" i="0" dirty="0">
              <a:solidFill>
                <a:srgbClr val="0D0D0D"/>
              </a:solidFill>
              <a:effectLst/>
              <a:latin typeface="Söhne"/>
            </a:endParaRPr>
          </a:p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Мозг принимает электрические сигналы от зрительного нерва и обрабатывает их в зрительном коре, создавая окончательное восприятие изображения.</a:t>
            </a:r>
          </a:p>
          <a:p>
            <a:pPr eaLnBrk="1" hangingPunct="1"/>
            <a:endParaRPr lang="ru-RU" b="0" i="0" dirty="0">
              <a:solidFill>
                <a:srgbClr val="0D0D0D"/>
              </a:solidFill>
              <a:effectLst/>
              <a:latin typeface="Söhne"/>
            </a:endParaRPr>
          </a:p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Каждый глаз формирует свое собственное изображение, и затем мозг комбинирует эти два изображения в одно, что обеспечивает </a:t>
            </a:r>
            <a:r>
              <a:rPr lang="ru-RU" b="0" i="0" dirty="0" err="1">
                <a:solidFill>
                  <a:srgbClr val="0D0D0D"/>
                </a:solidFill>
                <a:effectLst/>
                <a:latin typeface="Söhne"/>
              </a:rPr>
              <a:t>стереозрение</a:t>
            </a:r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 и глубину восприятия.</a:t>
            </a:r>
            <a:endParaRPr lang="ru-RU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46313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00EE40-829A-455F-B94A-025D507F71C3}" type="slidenum">
              <a:rPr lang="ru-RU" smtClean="0"/>
              <a:pPr/>
              <a:t>42</a:t>
            </a:fld>
            <a:endParaRPr lang="ru-RU"/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Дальтонизм — это не болезнь, а особенность восприятия цветов, связанная с недостатком или отсутствием одного из типов колбочек в сетчатке глаза. Чаще всего он передается по наследству, так как гены, отвечающие за восприятие красного и зеленого, расположены в X-хромосоме.</a:t>
            </a:r>
          </a:p>
          <a:p>
            <a:r>
              <a:rPr lang="ru-RU" dirty="0"/>
              <a:t>Существует несколько типов дальтонизма: при </a:t>
            </a:r>
            <a:r>
              <a:rPr lang="ru-RU" dirty="0" err="1"/>
              <a:t>протанопии</a:t>
            </a:r>
            <a:r>
              <a:rPr lang="ru-RU" dirty="0"/>
              <a:t> человек не различает красные оттенки, при </a:t>
            </a:r>
            <a:r>
              <a:rPr lang="ru-RU" dirty="0" err="1"/>
              <a:t>дейтеранопии</a:t>
            </a:r>
            <a:r>
              <a:rPr lang="ru-RU" dirty="0"/>
              <a:t> — зеленые, а при </a:t>
            </a:r>
            <a:r>
              <a:rPr lang="ru-RU" dirty="0" err="1"/>
              <a:t>тританопии</a:t>
            </a:r>
            <a:r>
              <a:rPr lang="ru-RU" dirty="0"/>
              <a:t> — синие. В редких случаях встречается </a:t>
            </a:r>
            <a:r>
              <a:rPr lang="ru-RU" dirty="0" err="1"/>
              <a:t>монохромазия</a:t>
            </a:r>
            <a:r>
              <a:rPr lang="ru-RU" dirty="0"/>
              <a:t>, когда человек видит только оттенки серого.</a:t>
            </a:r>
          </a:p>
          <a:p>
            <a:r>
              <a:rPr lang="ru-RU" dirty="0"/>
              <a:t>Хотя дальтонизм создает определенные трудности, люди с таким зрением могут адаптироваться с помощью фильтров, программного обеспечения и специальных цветовых схем, используемых в интерфейсах.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31266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1C8B1C-2646-4B3B-AC04-10FF3ECEBC92}" type="slidenum">
              <a:rPr lang="ru-RU" smtClean="0"/>
              <a:pPr/>
              <a:t>45</a:t>
            </a:fld>
            <a:endParaRPr lang="ru-RU"/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Многие устройства отображения, такие как мониторы и дисплеи, работают с цветом в формате RGB. Это связано с тем, что чувствительность человеческого зрения к красному, зеленому и синему цветам хорошо соответствует особенностям работы фоторецепторов в глазу.</a:t>
            </a:r>
          </a:p>
          <a:p>
            <a:pPr eaLnBrk="1" hangingPunct="1"/>
            <a:endParaRPr lang="ru-RU" b="0" i="0" dirty="0">
              <a:solidFill>
                <a:srgbClr val="0D0D0D"/>
              </a:solidFill>
              <a:effectLst/>
              <a:latin typeface="Söhne"/>
            </a:endParaRPr>
          </a:p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RGB представляет аддитивную цветовую модель, где комбинация красного, зеленого и синего света в различных пропорциях создает разноцветные тоновые оттенки. При сложении всех трех основных цветов в равных пропорциях получается белый цвет. Это отражает способ, каким работают дисплеи, светодиоды и другие источники света.</a:t>
            </a:r>
            <a:endParaRPr lang="ru-RU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AAE760-CDE2-4542-B74D-2FC1B52480E8}" type="slidenum">
              <a:rPr lang="ru-RU" smtClean="0"/>
              <a:pPr/>
              <a:t>46</a:t>
            </a:fld>
            <a:endParaRPr lang="ru-RU"/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884BD0-5257-413B-ACE2-FAC39BC0C005}" type="slidenum">
              <a:rPr lang="ru-RU" smtClean="0"/>
              <a:pPr/>
              <a:t>47</a:t>
            </a:fld>
            <a:endParaRPr lang="ru-RU"/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7776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E0A97C-D25B-4CE6-9BD1-47FEA4873C77}" type="slidenum">
              <a:rPr lang="ru-RU" smtClean="0"/>
              <a:pPr/>
              <a:t>48</a:t>
            </a:fld>
            <a:endParaRPr lang="ru-RU"/>
          </a:p>
        </p:txBody>
      </p:sp>
      <p:sp>
        <p:nvSpPr>
          <p:cNvPr id="185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5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15758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2EA2A1-25E0-4EF0-A793-DA66FC9650FD}" type="slidenum">
              <a:rPr lang="ru-RU" smtClean="0"/>
              <a:pPr/>
              <a:t>49</a:t>
            </a:fld>
            <a:endParaRPr lang="ru-RU"/>
          </a:p>
        </p:txBody>
      </p:sp>
      <p:sp>
        <p:nvSpPr>
          <p:cNvPr id="186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6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50715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0513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этом курсе мы разберёмся, как компьютеры работают с изображениями, изучим основные алгоритмы рендеринга и научимся программировать двухмерную и трёхмерную графику.</a:t>
            </a:r>
            <a:endParaRPr lang="en-US" dirty="0"/>
          </a:p>
          <a:p>
            <a:r>
              <a:rPr lang="ru-RU" dirty="0"/>
              <a:t>Вы узнаете, как создаются виртуальные миры в играх, как работают эффекты освещения и текстурирования, а также как визуализировать трехмерные сцены.</a:t>
            </a:r>
          </a:p>
          <a:p>
            <a:r>
              <a:rPr lang="ru-RU" dirty="0"/>
              <a:t>Мы будем не только изучать теорию, но и применять её на практике, разрабатывая собственные графические приложения.</a:t>
            </a:r>
          </a:p>
          <a:p>
            <a:r>
              <a:rPr lang="ru-RU" dirty="0"/>
              <a:t>Этот курс поможет вам освоить современные технологии компьютерной графики, а также даст вам неплохой старт, если вы решите применять её в своих проектах.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57829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215216-27E8-4E96-B032-166F68C12DFE}" type="slidenum">
              <a:rPr lang="ru-RU" smtClean="0"/>
              <a:pPr/>
              <a:t>51</a:t>
            </a:fld>
            <a:endParaRPr lang="ru-RU"/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/>
              <a:t>Устройства обработки графики</a:t>
            </a:r>
            <a:r>
              <a:rPr lang="en-US" b="1" dirty="0"/>
              <a:t> </a:t>
            </a:r>
            <a:r>
              <a:rPr lang="ru-RU" dirty="0"/>
              <a:t>отвечают за генерацию и обработку изображений.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Графический процессор (GPU, видеокарта)</a:t>
            </a:r>
            <a:endParaRPr lang="ru-R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Аппаратный ускоритель графики, выполняющий сложные вычисления для рендеринга изображений.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Бывает </a:t>
            </a:r>
            <a:r>
              <a:rPr lang="ru-RU" b="1" dirty="0"/>
              <a:t>интегрированным</a:t>
            </a:r>
            <a:r>
              <a:rPr lang="ru-RU" dirty="0"/>
              <a:t> (встроенным в процессор) и </a:t>
            </a:r>
            <a:r>
              <a:rPr lang="ru-RU" b="1" dirty="0"/>
              <a:t>дискретным</a:t>
            </a:r>
            <a:r>
              <a:rPr lang="ru-RU" dirty="0"/>
              <a:t> (отдельная карта).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Поддерживает технологии, такие как </a:t>
            </a:r>
            <a:r>
              <a:rPr lang="ru-RU" b="1" dirty="0"/>
              <a:t>DirectX</a:t>
            </a:r>
            <a:r>
              <a:rPr lang="ru-RU" dirty="0"/>
              <a:t>, </a:t>
            </a:r>
            <a:r>
              <a:rPr lang="ru-RU" b="1" dirty="0"/>
              <a:t>OpenGL</a:t>
            </a:r>
            <a:r>
              <a:rPr lang="ru-RU" dirty="0"/>
              <a:t>, </a:t>
            </a:r>
            <a:r>
              <a:rPr lang="ru-RU" b="1" dirty="0" err="1"/>
              <a:t>Vulkan</a:t>
            </a:r>
            <a:r>
              <a:rPr lang="ru-RU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Центральный процессор (CPU)</a:t>
            </a:r>
            <a:endParaRPr lang="ru-R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Хотя CPU в основном выполняет общие вычисления, он может обрабатывать графику (но медленнее, чем GPU).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Оперативная память (RAM) и видеопамять (VRAM)</a:t>
            </a:r>
            <a:endParaRPr lang="ru-R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RAM используется для временного хранения данных изображений.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VRAM – быстрая память, предназначенная для хранения текстур, кадровых буферов и других графических данных.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632393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203872-CD00-4441-B2F1-6C57FC3FAB3A}" type="slidenum">
              <a:rPr lang="ru-RU" smtClean="0"/>
              <a:pPr/>
              <a:t>53</a:t>
            </a:fld>
            <a:endParaRPr lang="ru-RU"/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DA4F71-9799-4100-A757-C5EEBE38541F}" type="slidenum">
              <a:rPr lang="ru-RU" smtClean="0"/>
              <a:pPr/>
              <a:t>54</a:t>
            </a:fld>
            <a:endParaRPr lang="ru-RU"/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Жидкокристаллические мониторы (LCD, Liquid Crystal Display) работают на основе управления светом с помощью жидких кристаллов. </a:t>
            </a:r>
          </a:p>
          <a:p>
            <a:pPr eaLnBrk="1" hangingPunct="1"/>
            <a:r>
              <a:rPr lang="ru-RU" dirty="0"/>
              <a:t>LCD-мониторы используют светодиодную (LED) подсветку, расположенную за матрицей (прямое свечение) или по краям экрана (Edge LED).</a:t>
            </a:r>
          </a:p>
          <a:p>
            <a:pPr eaLnBrk="1" hangingPunct="1"/>
            <a:r>
              <a:rPr lang="ru-RU" dirty="0"/>
              <a:t>Свет от подсветки проходит через первый поляризационный фильтр, который пропускает только волны с определенной ориентацией.</a:t>
            </a:r>
          </a:p>
          <a:p>
            <a:pPr eaLnBrk="1" hangingPunct="1"/>
            <a:r>
              <a:rPr lang="ru-RU" dirty="0"/>
              <a:t>Пиксели экрана состоят из жидких кристаллов, находящихся между двумя прозрачными электродами. При подаче напряжения молекулы жидких кристаллов меняют свое положение, регулируя, сколько света пройдет через них.</a:t>
            </a:r>
          </a:p>
          <a:p>
            <a:pPr eaLnBrk="1" hangingPunct="1"/>
            <a:r>
              <a:rPr lang="ru-RU" dirty="0"/>
              <a:t>Каждый пиксель состоит из трех </a:t>
            </a:r>
            <a:r>
              <a:rPr lang="ru-RU" dirty="0" err="1"/>
              <a:t>субпикселей</a:t>
            </a:r>
            <a:r>
              <a:rPr lang="ru-RU" dirty="0"/>
              <a:t> (красного, зеленого и синего — RGB).Интенсивность каждого </a:t>
            </a:r>
            <a:r>
              <a:rPr lang="ru-RU" dirty="0" err="1"/>
              <a:t>субпикселя</a:t>
            </a:r>
            <a:r>
              <a:rPr lang="ru-RU" dirty="0"/>
              <a:t> регулируется, формируя нужные цвета.</a:t>
            </a:r>
          </a:p>
          <a:p>
            <a:pPr eaLnBrk="1" hangingPunct="1"/>
            <a:r>
              <a:rPr lang="ru-RU" dirty="0"/>
              <a:t>После прохождения через жидкие кристаллы свет проходит второй поляризационный фильтр, который либо блокирует его, либо пропускает, создавая изображение.</a:t>
            </a:r>
          </a:p>
          <a:p>
            <a:pPr eaLnBrk="1" hangingPunct="1"/>
            <a:endParaRPr lang="ru-RU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67233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36412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39A154-1178-4CC9-8878-402256B37000}" type="slidenum">
              <a:rPr lang="ru-RU" smtClean="0"/>
              <a:pPr/>
              <a:t>57</a:t>
            </a:fld>
            <a:endParaRPr lang="ru-RU"/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DEDB55-1B55-4B27-8D31-BC0CE86EFB3D}" type="slidenum">
              <a:rPr lang="ru-RU" smtClean="0"/>
              <a:pPr/>
              <a:t>58</a:t>
            </a:fld>
            <a:endParaRPr lang="ru-RU"/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Видеоадаптер — это ключевой компонент компьютера, отвечающий за генерацию и обработку графики. Современные видеокарты значительно превосходят центральные процессоры по мощности в задачах, связанных с рендерингом. Их архитектура включает специализированные компоненты, которые обеспечивают высокую производительность.</a:t>
            </a: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D9885B-9F60-4A36-91C0-EF17D6CE0C66}" type="slidenum">
              <a:rPr lang="ru-RU" smtClean="0"/>
              <a:pPr/>
              <a:t>59</a:t>
            </a:fld>
            <a:endParaRPr lang="ru-RU"/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GPU (Graphics Processing Unit) – это устройство, специализированное для обработки графики и выполнения параллельных вычислений. Основной функцией GPU изначально было ускорение отрисовки графики в компьютерных играх и других графических приложениях. Однако, благодаря своей высокой вычислительной мощности и параллельной архитектуре, GPU также стали использоваться в других областях, таких как научные исследования, машинное обучение, обработка изображений и криптография.</a:t>
            </a: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eaLnBrk="1" hangingPunct="1"/>
            <a:endParaRPr lang="en-US" dirty="0"/>
          </a:p>
          <a:p>
            <a:pPr eaLnBrk="1" hangingPunct="1"/>
            <a:r>
              <a:rPr lang="ru-RU" dirty="0"/>
              <a:t>Графический процессор (GPU) обладает многопоточной архитектурой, позволяющей выполнять огромное количество вычислений параллельно. Это делает его идеальным для обработки графики, моделирования и даже вычислений, связанных с искусственным интеллектом. Современные GPU поддерживают трассировку лучей (Ray </a:t>
            </a:r>
            <a:r>
              <a:rPr lang="ru-RU" dirty="0" err="1"/>
              <a:t>Tracing</a:t>
            </a:r>
            <a:r>
              <a:rPr lang="ru-RU" dirty="0"/>
              <a:t>), улучшая реалистичность графики.</a:t>
            </a: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7570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2937DA-F910-40F9-A4C1-9B67C67BEEE1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GPU спроектированы для обработки множества задач параллельно. Это особенно полезно в графических вычислениях, где требуется одновременная обработка большого количества графических элементов</a:t>
            </a:r>
          </a:p>
          <a:p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GPU имеют высокую производительность при обработке графических данных, таких как треугольники, текстуры и шейдеры, что делает их идеальными для 3D-графики и видеоигр.</a:t>
            </a:r>
          </a:p>
          <a:p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Некоторые GPU, такие как те, которые производит NVIDIA, поддерживают технологию CUDA (</a:t>
            </a:r>
            <a:r>
              <a:rPr lang="ru-RU" b="0" i="0" dirty="0" err="1">
                <a:solidFill>
                  <a:srgbClr val="0D0D0D"/>
                </a:solidFill>
                <a:effectLst/>
                <a:latin typeface="Söhne"/>
              </a:rPr>
              <a:t>Compute</a:t>
            </a:r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 Unified Device Architecture), которая позволяет использовать GPU для общего вычислительного программирования. </a:t>
            </a:r>
            <a:r>
              <a:rPr lang="ru-RU" b="0" i="0" dirty="0" err="1">
                <a:solidFill>
                  <a:srgbClr val="0D0D0D"/>
                </a:solidFill>
                <a:effectLst/>
                <a:latin typeface="Söhne"/>
              </a:rPr>
              <a:t>OpenCL</a:t>
            </a:r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 (Open Computing Language) - это открытый стандарт, который также позволяет использовать GPU для общих вычислений и поддерживается различными производителями GPU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992999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3DE46C-1243-4C10-BFAB-1CBE0CB03F72}" type="slidenum">
              <a:rPr lang="ru-RU" smtClean="0"/>
              <a:pPr/>
              <a:t>62</a:t>
            </a:fld>
            <a:endParaRPr lang="ru-RU"/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Видеопамять играет критическую роль в производительности видеокарты, особенно в современных играх и графических приложениях. Она должна быть достаточно быстрой, чтобы передавать данные между GPU и экраном без задержек. Типы VRAM постоянно развиваются, повышая скорость обработки.</a:t>
            </a: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Стандартная архитектура </a:t>
            </a:r>
            <a:r>
              <a:rPr lang="en-US" dirty="0"/>
              <a:t>GPU</a:t>
            </a:r>
            <a:r>
              <a:rPr lang="ru-RU" dirty="0"/>
              <a:t> подключенного по шине </a:t>
            </a:r>
            <a:r>
              <a:rPr lang="en-US" dirty="0"/>
              <a:t>PCI Express. </a:t>
            </a:r>
            <a:r>
              <a:rPr lang="ru-RU" dirty="0"/>
              <a:t>Пересылка данных между </a:t>
            </a:r>
            <a:r>
              <a:rPr lang="en-US" dirty="0"/>
              <a:t>CPU </a:t>
            </a:r>
            <a:r>
              <a:rPr lang="ru-RU" dirty="0"/>
              <a:t>и </a:t>
            </a:r>
            <a:r>
              <a:rPr lang="en-US" dirty="0"/>
              <a:t>GPU</a:t>
            </a:r>
            <a:r>
              <a:rPr lang="ru-RU" dirty="0"/>
              <a:t> без накладных расходов невозможна, так как различная физическая память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536492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В этой архитектуре часть системной памяти эксклюзивно используется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GPU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Требуется пересылка памяти между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CPU 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и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GPU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926347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Одна и та же память может использоваться как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CPU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так и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GPU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не требуя копирования данных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135680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Видеоадаптер выполняет сложные операции рендеринга, преобразуя 3D-сцены в финальное изображение. Этот процесс включает несколько этапов, таких как обработка вершин, растеризация и пиксельная обработка. Для работы используются API, такие как DirectX и OpenGL. Шейдеры позволяют </a:t>
            </a:r>
            <a:r>
              <a:rPr lang="ru-RU" dirty="0" err="1"/>
              <a:t>программно</a:t>
            </a:r>
            <a:r>
              <a:rPr lang="ru-RU" dirty="0"/>
              <a:t> настраивать эффекты, а технологии CUDA и </a:t>
            </a:r>
            <a:r>
              <a:rPr lang="ru-RU" dirty="0" err="1"/>
              <a:t>OpenCL</a:t>
            </a:r>
            <a:r>
              <a:rPr lang="ru-RU" dirty="0"/>
              <a:t> используются для ускорения вычислений.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608033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E9CD4A-5990-4A95-A977-259D8E317C9E}" type="slidenum">
              <a:rPr lang="ru-RU" smtClean="0"/>
              <a:pPr/>
              <a:t>67</a:t>
            </a:fld>
            <a:endParaRPr lang="ru-RU"/>
          </a:p>
        </p:txBody>
      </p:sp>
      <p:sp>
        <p:nvSpPr>
          <p:cNvPr id="174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43DB7-68AD-48F1-9FB7-E3BD10F82BCE}" type="slidenum">
              <a:rPr lang="ru-RU" smtClean="0"/>
              <a:pPr/>
              <a:t>68</a:t>
            </a:fld>
            <a:endParaRPr lang="ru-RU"/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80BE75-3A4E-4FF6-AE28-EA1AFC9879B8}" type="slidenum">
              <a:rPr lang="ru-RU" smtClean="0"/>
              <a:pPr/>
              <a:t>69</a:t>
            </a:fld>
            <a:endParaRPr lang="ru-RU"/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Основное хранилище пикселей изображения перед выводом на экран.</a:t>
            </a:r>
          </a:p>
          <a:p>
            <a:pPr eaLnBrk="1" hangingPunct="1"/>
            <a:r>
              <a:rPr lang="ru-RU" dirty="0"/>
              <a:t>Каждому пикселю соответствует определенное количество бит (например, 24 бита для RGB или 32 бита с альфа-каналом).</a:t>
            </a:r>
          </a:p>
          <a:p>
            <a:pPr eaLnBrk="1" hangingPunct="1"/>
            <a:r>
              <a:rPr lang="ru-RU" dirty="0"/>
              <a:t>Разрешение экрана влияет на размер буфера (например, Full HD (1920×1080) при 32 битах на пиксель ≈ 8,3 МБ).</a:t>
            </a: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D6243A-DE5D-481E-AF74-2C4CBAD2D72D}" type="slidenum">
              <a:rPr lang="ru-RU" smtClean="0"/>
              <a:pPr/>
              <a:t>70</a:t>
            </a:fld>
            <a:endParaRPr lang="ru-RU"/>
          </a:p>
        </p:txBody>
      </p:sp>
      <p:sp>
        <p:nvSpPr>
          <p:cNvPr id="176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6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717B32-D6E2-4063-8CBA-36F7FCC28D38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Компьютерная графика играет важную роль в создании графического интерфейса пользователя (GUI). Она используется для визуализации элементов интерфейса, таких как окна, кнопки, иконки и меню. Благодаря компьютерной графике интерфейсы становятся более интуитивно понятными и привлекательными для пользователей. Визуальные эффекты, анимации и переходы помогают улучшить пользовательский опыт, делая взаимодействие с программами более плавным и приятным.</a:t>
            </a:r>
          </a:p>
          <a:p>
            <a:pPr eaLnBrk="1" hangingPunct="1"/>
            <a:endParaRPr lang="ru-RU" dirty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3DEA00-FCD3-4466-8727-42003D2A3B12}" type="slidenum">
              <a:rPr lang="ru-RU" smtClean="0"/>
              <a:pPr/>
              <a:t>71</a:t>
            </a:fld>
            <a:endParaRPr lang="ru-RU"/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A9E056-D009-4503-A8FC-CA49F5BD5412}" type="slidenum">
              <a:rPr lang="ru-RU" smtClean="0"/>
              <a:pPr/>
              <a:t>74</a:t>
            </a:fld>
            <a:endParaRPr lang="ru-RU"/>
          </a:p>
        </p:txBody>
      </p:sp>
      <p:sp>
        <p:nvSpPr>
          <p:cNvPr id="180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0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056607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/>
              <a:t>Z-</a:t>
            </a:r>
            <a:r>
              <a:rPr lang="ru-RU" b="1" dirty="0" err="1"/>
              <a:t>order</a:t>
            </a:r>
            <a:r>
              <a:rPr lang="ru-RU" b="1" dirty="0"/>
              <a:t> </a:t>
            </a:r>
            <a:r>
              <a:rPr lang="ru-RU" b="1" dirty="0" err="1"/>
              <a:t>curve</a:t>
            </a:r>
            <a:r>
              <a:rPr lang="ru-RU" b="1" dirty="0"/>
              <a:t> (кривая Пеано-</a:t>
            </a:r>
            <a:r>
              <a:rPr lang="ru-RU" b="1" dirty="0" err="1"/>
              <a:t>Хильберта</a:t>
            </a:r>
            <a:r>
              <a:rPr lang="ru-RU" b="1" dirty="0"/>
              <a:t>, Z-</a:t>
            </a:r>
            <a:r>
              <a:rPr lang="ru-RU" b="1" dirty="0" err="1"/>
              <a:t>мортон</a:t>
            </a:r>
            <a:r>
              <a:rPr lang="ru-RU" b="1" dirty="0"/>
              <a:t>-кривая)</a:t>
            </a:r>
            <a:r>
              <a:rPr lang="ru-RU" dirty="0"/>
              <a:t> используется для эффективного хранения и обработки двухмерных изображений в памяти. Она обеспечивает </a:t>
            </a:r>
            <a:r>
              <a:rPr lang="ru-RU" b="1" dirty="0"/>
              <a:t>лучшее использование кэша процессора</a:t>
            </a:r>
            <a:r>
              <a:rPr lang="ru-RU" dirty="0"/>
              <a:t> за счет пространственной локальности данных.</a:t>
            </a:r>
          </a:p>
          <a:p>
            <a:endParaRPr lang="ru-RU" dirty="0"/>
          </a:p>
          <a:p>
            <a:r>
              <a:rPr lang="ru-RU" dirty="0"/>
              <a:t>Обычное </a:t>
            </a:r>
            <a:r>
              <a:rPr lang="ru-RU" b="1" dirty="0"/>
              <a:t>построчное (</a:t>
            </a:r>
            <a:r>
              <a:rPr lang="ru-RU" b="1" dirty="0" err="1"/>
              <a:t>row-major</a:t>
            </a:r>
            <a:r>
              <a:rPr lang="ru-RU" b="1" dirty="0"/>
              <a:t>) хранение</a:t>
            </a:r>
            <a:r>
              <a:rPr lang="ru-RU" dirty="0"/>
              <a:t> приводит к плохому использованию кэша при обработке по столбцам.</a:t>
            </a:r>
          </a:p>
          <a:p>
            <a:r>
              <a:rPr lang="ru-RU" dirty="0"/>
              <a:t>При переходе между строками данные оказываются далеко друг от друга в памяти, что снижает кэш-</a:t>
            </a:r>
            <a:r>
              <a:rPr lang="ru-RU" dirty="0" err="1"/>
              <a:t>хитрейт</a:t>
            </a:r>
            <a:r>
              <a:rPr lang="ru-RU" dirty="0"/>
              <a:t>.</a:t>
            </a:r>
          </a:p>
          <a:p>
            <a:r>
              <a:rPr lang="ru-RU" b="1" dirty="0"/>
              <a:t>Кэш процессора работает быстрее при доступе к близким адресам</a:t>
            </a:r>
            <a:r>
              <a:rPr lang="ru-RU" dirty="0"/>
              <a:t>, поэтому важно хранить данные так, чтобы они загружались блоками, соответствующими реальному использованию.</a:t>
            </a:r>
          </a:p>
          <a:p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Z-кривая преобразует </a:t>
            </a:r>
            <a:r>
              <a:rPr lang="ru-RU" b="1" dirty="0"/>
              <a:t>2D-координаты в 1D-индексы</a:t>
            </a:r>
            <a:r>
              <a:rPr lang="ru-RU" dirty="0"/>
              <a:t> таким образом, чтобы </a:t>
            </a:r>
            <a:r>
              <a:rPr lang="ru-RU" b="1" dirty="0"/>
              <a:t>соседние пиксели в пространстве были близки в памяти</a:t>
            </a:r>
            <a:r>
              <a:rPr lang="ru-RU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Достигается за счет чередования битов </a:t>
            </a:r>
            <a:r>
              <a:rPr lang="ru-RU" dirty="0" err="1"/>
              <a:t>координат:Например</a:t>
            </a:r>
            <a:r>
              <a:rPr lang="ru-RU" dirty="0"/>
              <a:t>, для точки (𝑥, 𝑦):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x=1012x = 101_2x=1012​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y=0112y = 011_2y=0112​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Z-</a:t>
            </a:r>
            <a:r>
              <a:rPr lang="ru-RU" dirty="0" err="1"/>
              <a:t>order</a:t>
            </a:r>
            <a:r>
              <a:rPr lang="ru-RU" dirty="0"/>
              <a:t> код: </a:t>
            </a:r>
            <a:r>
              <a:rPr lang="ru-RU" b="1" dirty="0"/>
              <a:t>100011</a:t>
            </a:r>
            <a:r>
              <a:rPr lang="ru-RU" dirty="0"/>
              <a:t> (чередование битов: </a:t>
            </a:r>
            <a:r>
              <a:rPr lang="ru-RU" b="1" dirty="0"/>
              <a:t>1</a:t>
            </a:r>
            <a:r>
              <a:rPr lang="ru-RU" dirty="0"/>
              <a:t>0</a:t>
            </a:r>
            <a:r>
              <a:rPr lang="ru-RU" b="1" dirty="0"/>
              <a:t>0</a:t>
            </a:r>
            <a:r>
              <a:rPr lang="ru-RU" dirty="0"/>
              <a:t>0</a:t>
            </a:r>
            <a:r>
              <a:rPr lang="ru-RU" b="1" dirty="0"/>
              <a:t>1</a:t>
            </a:r>
            <a:r>
              <a:rPr lang="ru-RU" dirty="0"/>
              <a:t>1)</a:t>
            </a:r>
          </a:p>
          <a:p>
            <a:r>
              <a:rPr lang="ru-RU" dirty="0"/>
              <a:t>Это создает </a:t>
            </a:r>
            <a:r>
              <a:rPr lang="ru-RU" b="1" dirty="0"/>
              <a:t>фрактальную Z-последовательность</a:t>
            </a:r>
            <a:r>
              <a:rPr lang="ru-RU" dirty="0"/>
              <a:t>, где точки, находящиеся рядом в 2D-пространстве, также расположены рядом в 1D-памяти.</a:t>
            </a:r>
          </a:p>
          <a:p>
            <a:endParaRPr lang="ru-RU" dirty="0"/>
          </a:p>
          <a:p>
            <a:r>
              <a:rPr lang="ru-RU" dirty="0"/>
              <a:t>Применение:</a:t>
            </a:r>
          </a:p>
          <a:p>
            <a:r>
              <a:rPr lang="ru-RU" b="1" dirty="0"/>
              <a:t>Текстуры в видеоиграх</a:t>
            </a:r>
            <a:r>
              <a:rPr lang="ru-RU" dirty="0"/>
              <a:t> – оптимизация доступа при фильтрации и </a:t>
            </a:r>
            <a:r>
              <a:rPr lang="ru-RU" dirty="0" err="1"/>
              <a:t>mipmapping’е</a:t>
            </a:r>
            <a:r>
              <a:rPr lang="ru-RU" dirty="0"/>
              <a:t>.</a:t>
            </a:r>
          </a:p>
          <a:p>
            <a:r>
              <a:rPr lang="ru-RU" b="1" dirty="0"/>
              <a:t>Кэширование </a:t>
            </a:r>
            <a:r>
              <a:rPr lang="ru-RU" b="1" dirty="0" err="1"/>
              <a:t>тайлов</a:t>
            </a:r>
            <a:r>
              <a:rPr lang="ru-RU" b="1" dirty="0"/>
              <a:t> в картографических сервисах (Google Maps, </a:t>
            </a:r>
            <a:r>
              <a:rPr lang="ru-RU" b="1" dirty="0" err="1"/>
              <a:t>OpenStreetMap</a:t>
            </a:r>
            <a:r>
              <a:rPr lang="ru-RU" b="1" dirty="0"/>
              <a:t>)</a:t>
            </a:r>
            <a:r>
              <a:rPr lang="ru-RU" dirty="0"/>
              <a:t>.</a:t>
            </a:r>
          </a:p>
          <a:p>
            <a:r>
              <a:rPr lang="ru-RU" b="1" dirty="0"/>
              <a:t>Графические процессоры (GPU)</a:t>
            </a:r>
            <a:r>
              <a:rPr lang="ru-RU" dirty="0"/>
              <a:t> – оптимизация работы с видеопамятью.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950211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4271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2EB144-6FA9-4E00-8171-CA34E9AC414C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ru-RU" dirty="0"/>
              <a:t>Компьютерная графика (CGI) играет ключевую роль в создании современных фильмов, позволяя режиссерам и художникам воплощать самые смелые идеи.</a:t>
            </a:r>
          </a:p>
          <a:p>
            <a:r>
              <a:rPr lang="ru-RU" b="1" dirty="0"/>
              <a:t>Основные области применения: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Визуальные эффекты (VFX)</a:t>
            </a:r>
            <a:r>
              <a:rPr lang="ru-RU" dirty="0"/>
              <a:t> – создание фантастических миров, эпичных сцен разрушений, реалистичных природных явлений (огонь, вода, дым).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Анимация персонажей</a:t>
            </a:r>
            <a:r>
              <a:rPr lang="ru-RU" dirty="0"/>
              <a:t> – моделирование и анимация цифровых героев, включая реалистичную мимику и движения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Захват движения (Motion </a:t>
            </a:r>
            <a:r>
              <a:rPr lang="ru-RU" b="1" dirty="0" err="1"/>
              <a:t>Capture</a:t>
            </a:r>
            <a:r>
              <a:rPr lang="ru-RU" b="1" dirty="0"/>
              <a:t>)</a:t>
            </a:r>
            <a:r>
              <a:rPr lang="ru-RU" dirty="0"/>
              <a:t> – технология, позволяющая переносить движения актёров на цифровых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Создание виртуальных декораций</a:t>
            </a:r>
            <a:r>
              <a:rPr lang="ru-RU" dirty="0"/>
              <a:t> – расширение съемочных площадок за счет компьютерных пейзажей, что особенно полезно в исторических и фантастических фильмах.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Глубокая постобработка</a:t>
            </a:r>
            <a:r>
              <a:rPr lang="ru-RU" dirty="0"/>
              <a:t> – цветокоррекция, наложение эффектов, улучшение качества изображения.</a:t>
            </a:r>
          </a:p>
          <a:p>
            <a:pPr eaLnBrk="1" hangingPunct="1"/>
            <a:r>
              <a:rPr lang="ru-RU" dirty="0"/>
              <a:t>Компьютерная графика позволяет значительно сократить затраты на декорации, каскадёрские трюки и спецэффекты, а также дает возможность создавать сцены, которые невозможно снять в реальности. Благодаря развитию технологий, CGI становится всё более реалистичной и незаметной для зрителя, делая кино более зрелищным и погружающим.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0B3405-A963-4A95-B1F5-ED385C30D042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Компьютерная графика играет ключевую роль в создании современных компьютерных игр. Она используется для разработки реалистичных и фантастических миров, персонажей и объектов, которые делают игровой процесс более захватывающим и визуально привлекательным. Благодаря компьютерной графике, разработчики могут создавать сложные анимации, спецэффекты и детализированные текстуры, которые погружают игроков в виртуальные вселенные.</a:t>
            </a:r>
          </a:p>
          <a:p>
            <a:pPr eaLnBrk="1" hangingPunct="1"/>
            <a:endParaRPr lang="ru-RU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9F57EB-180E-A22F-684C-E999362EA2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829F8F8-8E78-DF40-ADEB-2742E85EFB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EB8CA85-E477-E7D4-5D4E-2C02BCD7E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EC2C8DF-F474-E888-E544-BBB7A63BA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461B6C-58EA-6F48-6436-93ADE036A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84687B-4CAE-490B-ADDB-CD340AE2017A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3756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E25B08-4F35-A1D3-AD66-EDDD4FBDE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ECCAABC-83B2-21D5-D67D-25A92D9431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E6D8C7-95EB-92FD-F226-21CD53B39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495F8C-D241-FF10-A6E9-3A9BE96D5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DB7D7C-DB3E-543F-42EC-765700DDB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962AE1-B3A3-4933-A72B-4AA244B2B78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0064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B0059D1-F70F-A721-F1C7-EB9FB91B36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5336EFB-7FEF-0D26-027A-73C1EA221F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07DD34-90C7-9ED1-CC7E-68491B69A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BE498F7-002D-E7E9-7B21-D2D206B08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C0C66F-B9F0-6769-0A9D-71EE22537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9FA8B9-0C5E-404B-B292-D0F237B411BA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3965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/>
          </p:nvPr>
        </p:nvSpPr>
        <p:spPr>
          <a:xfrm>
            <a:off x="1534584" y="214313"/>
            <a:ext cx="10405533" cy="591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24DFA0-A165-4411-9514-DD1C8A674F1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78790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Заголовок, 1 большой объект и 2 маленьких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576917" y="2017713"/>
            <a:ext cx="5080000" cy="4114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6860117" y="2017713"/>
            <a:ext cx="50800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3"/>
          </p:nvPr>
        </p:nvSpPr>
        <p:spPr>
          <a:xfrm>
            <a:off x="6860117" y="4151313"/>
            <a:ext cx="50800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55C925-F477-4C4B-875A-3D5799FDBFD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3722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99F5AF-5F59-F888-CE67-A813771A1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E9B7FC-FC71-7FA3-E882-89C7D4ECB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BC3DE59-2D48-4D38-3D6C-D98F3D145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D6C805-AFB1-23B4-5B46-83F6F77BA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122B34-C897-C4C2-BEC5-3D1367FCB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B344F8-BC3A-443E-AB5A-EF68C61401B4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2170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BFCD15-AA01-660B-E6AA-64E55D51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E921192-9549-C78D-A8C9-F97BB9751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995688-2417-D163-68AA-D5ADB718D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21797C9-C0B3-F0A8-B636-4642798BD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C4BE4F-AEDB-0BB0-23FC-99C16ABCC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92396E-36E4-4189-9BE4-56848F9C47DF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4883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3F0DE8-559C-0828-1FC1-CF1B1FA58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9534AB-C03A-873A-20E6-2CCD06D710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93D74AF-D27E-46DC-92BF-99279253BF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CEAB8B9-97BF-2CF1-2A0A-103DCB5C8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BAABCBE-0A2D-A302-B81B-15E744BEA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1CC6617-A5C8-AC92-7901-E593DDCCE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1583AE-A205-4194-9D88-637063F62B75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5091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26CAC2-F91C-1943-A313-35204BC0F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E29B7D-9AEF-59DB-2491-DD8889CAC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7BC5EE1-0FAC-78D3-7707-EFC59CF048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B90311D-1F6E-E96C-C28E-CEA393EE0F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61B2443-E718-0D11-6324-C759D0C302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DEC3844-633E-F2CB-2472-2B30B2D1D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6EFAC18-B43F-2CF1-394C-D79DBA782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E60008B-A638-68CD-DEAE-A5A75D9EE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57796A-12CC-4B05-89DD-C92276C4D73A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9328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B1F22A-75DD-C040-BD16-B70A2F6BD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264ABDB-A8FF-15E9-B5AB-77AE42912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AD4424B-7DD2-CDD7-5563-1D7FA267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A2D312A-0009-E8EF-7253-F5FFC1359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1EB33E-CBA9-44C3-AEFE-F4E38C308559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0871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722360B-9095-AA0E-8E2A-50B391571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F0F3840-3092-0BD9-AE8A-6C2E458E7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031ECCD-7E7E-FEDC-16AC-297BBE84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792825-68FD-4752-9330-A43E5EC8AE82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4776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B62CFB-DAE8-3507-98FF-6D193B3A5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3320A3-BF3C-BDD2-B05C-4CC36FC5E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0E73AC1-3147-BDD0-4CBD-D117E2626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61DDE94-DCFD-D43F-5BEC-1143DC9B9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E86EB8B-76A2-49D9-AD27-9994AAE47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57724AC-FC92-4347-49A2-90E3B5A98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B3C4E7-9F74-462F-8441-FFF7BDE3A067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9178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FA3981-4A05-724D-478E-EE940FED9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61D851D-4BA1-8A1E-0EC0-1025AF544C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612D2B0-2113-EFD4-470A-9FC7FC3E5F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7734CD5-C83D-727B-123F-DDD96761B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15FB6DD-2338-958C-8DD6-4B616EA23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D450AD7-E34B-B132-AA24-CFF59D499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CAF77F-2106-45C8-9EBF-2E10A29161B6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4181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3DE1E6-85B6-49FC-48EE-44A4AA145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C66BE8E-687D-2E1F-89ED-85126F5CD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0C94BF-E468-ABC1-2F31-529CCF77C2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AF5BE7-DA4D-D1D3-E521-B3C845E973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8E5ED1-68B4-D3A8-3242-D93D701187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A8D851D-1EEE-44DC-81E1-A009CEC2E5E5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3636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N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GIF" TargetMode="External"/><Relationship Id="rId5" Type="http://schemas.openxmlformats.org/officeDocument/2006/relationships/hyperlink" Target="https://en.wikipedia.org/wiki/WebP" TargetMode="External"/><Relationship Id="rId4" Type="http://schemas.openxmlformats.org/officeDocument/2006/relationships/hyperlink" Target="https://en.wikipedia.org/wiki/JPEG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SVG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u.wikipedia.org/wiki/Adobe_Illustrator_Artwork" TargetMode="External"/><Relationship Id="rId4" Type="http://schemas.openxmlformats.org/officeDocument/2006/relationships/hyperlink" Target="https://ru.wikipedia.org/wiki/Encapsulated_PostScript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3D_computer_graphics_software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lCG2Z9bnTM?feature=oembed" TargetMode="External"/><Relationship Id="rId6" Type="http://schemas.openxmlformats.org/officeDocument/2006/relationships/image" Target="../media/image40.png"/><Relationship Id="rId5" Type="http://schemas.openxmlformats.org/officeDocument/2006/relationships/hyperlink" Target="https://youtu.be/FlCG2Z9bnTM" TargetMode="External"/><Relationship Id="rId4" Type="http://schemas.openxmlformats.org/officeDocument/2006/relationships/image" Target="../media/image39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-media.ru/metameriya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dnwlXVAgCc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zi57OkPwzbk" TargetMode="External"/><Relationship Id="rId5" Type="http://schemas.openxmlformats.org/officeDocument/2006/relationships/hyperlink" Target="https://www.youtube.com/watch?v=E-YzclixIQk" TargetMode="External"/><Relationship Id="rId4" Type="http://schemas.openxmlformats.org/officeDocument/2006/relationships/hyperlink" Target="https://www.youtube.com/watch?v=WZNJE412fj8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zUB976OFSM?feature=oembed" TargetMode="External"/><Relationship Id="rId6" Type="http://schemas.openxmlformats.org/officeDocument/2006/relationships/image" Target="../media/image46.png"/><Relationship Id="rId5" Type="http://schemas.openxmlformats.org/officeDocument/2006/relationships/hyperlink" Target="https://youtu.be/rzUB976OFSM" TargetMode="External"/><Relationship Id="rId4" Type="http://schemas.openxmlformats.org/officeDocument/2006/relationships/image" Target="../media/image45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Vp2zQIDvlo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9Z4oGN89MU?feature=oembed" TargetMode="External"/><Relationship Id="rId6" Type="http://schemas.openxmlformats.org/officeDocument/2006/relationships/hyperlink" Target="https://youtu.be/h9Z4oGN89MU" TargetMode="External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2DC20-F1CE-F9F2-FCD0-C38018682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DEC828-842F-E673-10E6-7F8842094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074" name="Rectangle 2">
            <a:extLst>
              <a:ext uri="{FF2B5EF4-FFF2-40B4-BE49-F238E27FC236}">
                <a16:creationId xmlns:a16="http://schemas.microsoft.com/office/drawing/2014/main" id="{6D85390E-6838-0B6A-7336-DF9250B7058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1384" y="620688"/>
            <a:ext cx="10116616" cy="3816424"/>
          </a:xfrm>
        </p:spPr>
        <p:txBody>
          <a:bodyPr>
            <a:normAutofit/>
          </a:bodyPr>
          <a:lstStyle/>
          <a:p>
            <a:pPr algn="l"/>
            <a:r>
              <a:rPr lang="ru-RU" sz="115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Компьютерная графика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189D385-6EAA-9373-5E96-0344E930D7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384" y="4437112"/>
            <a:ext cx="10116616" cy="1476168"/>
          </a:xfrm>
        </p:spPr>
        <p:txBody>
          <a:bodyPr>
            <a:normAutofit/>
          </a:bodyPr>
          <a:lstStyle/>
          <a:p>
            <a:pPr algn="l"/>
            <a:r>
              <a:rPr lang="ru-RU" sz="66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Введение</a:t>
            </a:r>
            <a:endParaRPr lang="en-US" sz="66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733465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/>
              <a:t>Цифровая фотография и цифровая обработка изображений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822532-77ED-490D-BDEE-C2F9BDC6A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Улучшение качества изображений</a:t>
            </a:r>
          </a:p>
          <a:p>
            <a:pPr lvl="1"/>
            <a:r>
              <a:rPr lang="ru-RU" dirty="0"/>
              <a:t>Устранение шумов и артефактов</a:t>
            </a:r>
          </a:p>
          <a:p>
            <a:pPr lvl="1"/>
            <a:r>
              <a:rPr lang="ru-RU" dirty="0"/>
              <a:t>Повышение резкости и детализации</a:t>
            </a:r>
          </a:p>
          <a:p>
            <a:pPr lvl="1"/>
            <a:r>
              <a:rPr lang="ru-RU" dirty="0"/>
              <a:t>Улучшение цветопередачи и коррекция баланса белого</a:t>
            </a:r>
          </a:p>
          <a:p>
            <a:pPr lvl="1"/>
            <a:r>
              <a:rPr lang="ru-RU" dirty="0"/>
              <a:t>Восстановление старых или поврежденных фотографий</a:t>
            </a:r>
          </a:p>
          <a:p>
            <a:r>
              <a:rPr lang="ru-RU" dirty="0"/>
              <a:t>Ретушь и художественная обработка</a:t>
            </a:r>
          </a:p>
          <a:p>
            <a:pPr lvl="1"/>
            <a:r>
              <a:rPr lang="ru-RU" dirty="0"/>
              <a:t>Удаление дефектов и нежелательных объектов</a:t>
            </a:r>
          </a:p>
          <a:p>
            <a:pPr lvl="1"/>
            <a:r>
              <a:rPr lang="ru-RU" dirty="0"/>
              <a:t>Улучшение текстуры кожи в портретной фотографии</a:t>
            </a:r>
          </a:p>
          <a:p>
            <a:pPr lvl="1"/>
            <a:r>
              <a:rPr lang="ru-RU" dirty="0"/>
              <a:t>Применение художественных фильтров и стилизация изображений</a:t>
            </a:r>
          </a:p>
          <a:p>
            <a:pPr lvl="1"/>
            <a:r>
              <a:rPr lang="ru-RU" dirty="0"/>
              <a:t>Генерация HDR-изображений для высокой детализации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DF1A02-226F-D033-9D2D-A23AA2F44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560" y="1486606"/>
            <a:ext cx="7920880" cy="49821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7CB56-A24D-9525-ADCC-8A25263DD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560" y="1486606"/>
            <a:ext cx="7920880" cy="49821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CAD</a:t>
            </a:r>
            <a:r>
              <a:rPr lang="ru-RU" dirty="0"/>
              <a:t> (</a:t>
            </a:r>
            <a:r>
              <a:rPr lang="en-US" dirty="0"/>
              <a:t>Computer-aided Design)</a:t>
            </a:r>
            <a:endParaRPr lang="ru-RU" dirty="0"/>
          </a:p>
        </p:txBody>
      </p:sp>
      <p:pic>
        <p:nvPicPr>
          <p:cNvPr id="15363" name="Picture 9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8590312" y="1760679"/>
            <a:ext cx="3297238" cy="4114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5365" name="Picture 13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433039" y="1556792"/>
            <a:ext cx="3168650" cy="243046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5364" name="Picture 11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358116" y="4293096"/>
            <a:ext cx="3068662" cy="24535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24400" y="1772816"/>
            <a:ext cx="4205562" cy="27809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ru-RU"/>
              <a:t>Двухмерная компьютерная графика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2D4D1D0A-AF8A-E831-0367-E9F08F00F6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/>
              <a:t>Двухмерная компьютерная графика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Область компьютерной графики, которая работает с растровыми и векторными двухмерными изображениями</a:t>
            </a:r>
          </a:p>
          <a:p>
            <a:r>
              <a:rPr lang="ru-RU" dirty="0"/>
              <a:t>Применение</a:t>
            </a:r>
          </a:p>
          <a:p>
            <a:pPr lvl="1"/>
            <a:r>
              <a:rPr lang="en-US" dirty="0"/>
              <a:t>UI</a:t>
            </a:r>
          </a:p>
          <a:p>
            <a:pPr lvl="1"/>
            <a:r>
              <a:rPr lang="ru-RU" dirty="0"/>
              <a:t>Иллюстрации, логотипы, веб-дизайн</a:t>
            </a:r>
          </a:p>
          <a:p>
            <a:pPr lvl="1"/>
            <a:r>
              <a:rPr lang="ru-RU" dirty="0"/>
              <a:t>Компьютерная графика и анимация</a:t>
            </a:r>
          </a:p>
          <a:p>
            <a:pPr lvl="1"/>
            <a:r>
              <a:rPr lang="ru-RU" dirty="0"/>
              <a:t>Картография</a:t>
            </a:r>
          </a:p>
          <a:p>
            <a:pPr lvl="1"/>
            <a:r>
              <a:rPr lang="ru-RU" dirty="0"/>
              <a:t>Обработка фотографий</a:t>
            </a:r>
          </a:p>
          <a:p>
            <a:r>
              <a:rPr lang="ru-RU" dirty="0"/>
              <a:t>Виды:</a:t>
            </a:r>
          </a:p>
          <a:p>
            <a:pPr lvl="1"/>
            <a:r>
              <a:rPr lang="ru-RU" dirty="0"/>
              <a:t>Растровая</a:t>
            </a:r>
          </a:p>
          <a:p>
            <a:pPr lvl="1"/>
            <a:r>
              <a:rPr lang="ru-RU" dirty="0"/>
              <a:t>Векторная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7" descr="bornondastreet"/>
          <p:cNvPicPr>
            <a:picLocks noGrp="1" noChangeAspect="1" noChangeArrowheads="1"/>
          </p:cNvPicPr>
          <p:nvPr>
            <p:ph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983432" y="3933056"/>
            <a:ext cx="3701185" cy="277664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1424" y="404664"/>
            <a:ext cx="4425935" cy="332830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32104" y="260648"/>
            <a:ext cx="3981220" cy="532859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/>
              <a:t>Программы для создания  и обработки 2</a:t>
            </a:r>
            <a:r>
              <a:rPr lang="en-US" sz="3600"/>
              <a:t>D</a:t>
            </a:r>
            <a:r>
              <a:rPr lang="ru-RU" sz="3600"/>
              <a:t>-изображений</a:t>
            </a:r>
            <a:r>
              <a:rPr lang="en-US" sz="3600"/>
              <a:t> </a:t>
            </a:r>
            <a:r>
              <a:rPr lang="ru-RU" sz="3600"/>
              <a:t>и анимации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Растровая графика</a:t>
            </a:r>
          </a:p>
          <a:p>
            <a:pPr lvl="1"/>
            <a:r>
              <a:rPr lang="en-US" dirty="0"/>
              <a:t>Adobe Photoshop</a:t>
            </a:r>
            <a:endParaRPr lang="ru-RU" dirty="0"/>
          </a:p>
          <a:p>
            <a:pPr lvl="1"/>
            <a:r>
              <a:rPr lang="en-US" dirty="0"/>
              <a:t>Gimp</a:t>
            </a:r>
          </a:p>
          <a:p>
            <a:pPr lvl="1"/>
            <a:r>
              <a:rPr lang="en-US" dirty="0" err="1"/>
              <a:t>Krita</a:t>
            </a:r>
            <a:endParaRPr lang="en-US" dirty="0"/>
          </a:p>
          <a:p>
            <a:pPr lvl="1"/>
            <a:r>
              <a:rPr lang="en-US" dirty="0"/>
              <a:t>Paint.NET</a:t>
            </a:r>
            <a:endParaRPr lang="ru-RU" dirty="0"/>
          </a:p>
          <a:p>
            <a:r>
              <a:rPr lang="ru-RU" dirty="0"/>
              <a:t>Векторная графика</a:t>
            </a:r>
            <a:endParaRPr lang="en-US" dirty="0"/>
          </a:p>
          <a:p>
            <a:pPr lvl="1"/>
            <a:r>
              <a:rPr lang="en-US" dirty="0"/>
              <a:t>CorelDRAW</a:t>
            </a:r>
          </a:p>
          <a:p>
            <a:pPr lvl="1"/>
            <a:r>
              <a:rPr lang="en-US" dirty="0"/>
              <a:t>Adobe Illustrator</a:t>
            </a:r>
          </a:p>
          <a:p>
            <a:pPr lvl="1"/>
            <a:r>
              <a:rPr lang="en-US" dirty="0"/>
              <a:t>Inkscape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Растровая графика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8C560A-F5CE-44BB-2D70-61B903F16F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F338C3-940B-EA56-2CC3-6FBD2286C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Растровая графика</a:t>
            </a:r>
            <a:endParaRPr lang="en-US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Представляет изображение в виде прямоугольной сетки </a:t>
            </a:r>
            <a:r>
              <a:rPr lang="ru-RU" b="1" dirty="0"/>
              <a:t>пикселей</a:t>
            </a:r>
          </a:p>
          <a:p>
            <a:r>
              <a:rPr lang="ru-RU" sz="2800" b="1" dirty="0"/>
              <a:t>Пиксель</a:t>
            </a:r>
            <a:r>
              <a:rPr lang="ru-RU" sz="2800" dirty="0"/>
              <a:t> - неделимый объект прямоугольной (квадратной) формы, обладающий определенным цветом и прозрачностью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76FC7E-B193-1305-14EF-37A8B99696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0400" y="2096294"/>
            <a:ext cx="3505200" cy="38100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Свойства растровой графики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b="1" dirty="0"/>
              <a:t>Разрешение</a:t>
            </a:r>
            <a:r>
              <a:rPr lang="ru-RU" dirty="0"/>
              <a:t> – количество пикселей по горизонтали и вертикали</a:t>
            </a:r>
          </a:p>
          <a:p>
            <a:r>
              <a:rPr lang="ru-RU" b="1" dirty="0"/>
              <a:t>Глубина цвета</a:t>
            </a:r>
            <a:r>
              <a:rPr lang="ru-RU" dirty="0"/>
              <a:t> – количество бит, используемых на кодирование цвета пикселя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A77572E-5236-9750-7AE2-68BB9452B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972" y="3455573"/>
            <a:ext cx="4246133" cy="326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ndefined">
            <a:extLst>
              <a:ext uri="{FF2B5EF4-FFF2-40B4-BE49-F238E27FC236}">
                <a16:creationId xmlns:a16="http://schemas.microsoft.com/office/drawing/2014/main" id="{ED512864-29AF-1A62-6624-4F4E321A6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3429000"/>
            <a:ext cx="3293729" cy="329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Достоинства и недостатки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06143B-C6EA-78F1-3F41-9FCCA2F14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Достоинства</a:t>
            </a:r>
            <a:endParaRPr lang="en-US" dirty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Поддержка сложных цветовых переходов и текстур</a:t>
            </a:r>
          </a:p>
          <a:p>
            <a:r>
              <a:rPr lang="ru-RU" dirty="0"/>
              <a:t>Реалистичное отображение фотографий и сложных изображений</a:t>
            </a:r>
          </a:p>
          <a:p>
            <a:r>
              <a:rPr lang="ru-RU" dirty="0"/>
              <a:t>Широкая совместимость со всеми устройствами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95F9FA-B9CD-7E9E-0DD9-7346809CE4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Недостатки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CCC73C-7F32-FBE5-7109-758E4DE762D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ru-RU" dirty="0"/>
              <a:t>Потеря качества при увеличении</a:t>
            </a:r>
          </a:p>
          <a:p>
            <a:r>
              <a:rPr lang="ru-RU" dirty="0"/>
              <a:t>Большой объём файлов при высоком разрешении</a:t>
            </a:r>
          </a:p>
          <a:p>
            <a:r>
              <a:rPr lang="ru-RU" dirty="0"/>
              <a:t>Сложность редактирования без потери качества.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79CF7EC-4A4A-4A64-8947-4AA19B8D1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952" y="1662066"/>
            <a:ext cx="7241246" cy="407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/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7A90E69-61B5-A007-FC0F-34725D7FF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3748105-DBC9-98F3-ECE5-501C8C4356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74" name="Rectangle 2">
            <a:extLst>
              <a:ext uri="{FF2B5EF4-FFF2-40B4-BE49-F238E27FC236}">
                <a16:creationId xmlns:a16="http://schemas.microsoft.com/office/drawing/2014/main" id="{405C60EC-04DC-530F-3B62-9F2696EC9D1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1384" y="620688"/>
            <a:ext cx="10116616" cy="3816424"/>
          </a:xfrm>
        </p:spPr>
        <p:txBody>
          <a:bodyPr>
            <a:normAutofit/>
          </a:bodyPr>
          <a:lstStyle/>
          <a:p>
            <a:pPr algn="l"/>
            <a:r>
              <a:rPr lang="ru-RU" sz="115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Компьютерная графика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32296DA-031D-FDD1-EADD-9FE437677E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384" y="4437112"/>
            <a:ext cx="10116616" cy="1476168"/>
          </a:xfrm>
        </p:spPr>
        <p:txBody>
          <a:bodyPr>
            <a:normAutofit/>
          </a:bodyPr>
          <a:lstStyle/>
          <a:p>
            <a:pPr algn="l"/>
            <a:r>
              <a:rPr lang="ru-RU" sz="66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Введение</a:t>
            </a:r>
            <a:endParaRPr lang="en-US" sz="66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340562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C92C7E0-33F9-885F-2707-9313504AE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Форматы растровых графических файлов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74930DF-9E21-5C0E-ADBD-40198713C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hlinkClick r:id="rId3"/>
              </a:rPr>
              <a:t>PNG</a:t>
            </a:r>
            <a:r>
              <a:rPr lang="en-US" dirty="0"/>
              <a:t> (Portable Network Graphics)</a:t>
            </a:r>
          </a:p>
          <a:p>
            <a:pPr lvl="1"/>
            <a:r>
              <a:rPr lang="ru-RU" dirty="0"/>
              <a:t>Сжатие без потерь качества</a:t>
            </a:r>
            <a:endParaRPr lang="en-US" dirty="0"/>
          </a:p>
          <a:p>
            <a:pPr lvl="1"/>
            <a:r>
              <a:rPr lang="en-US" dirty="0"/>
              <a:t>Indexed colors: 1, 2, 4, 8</a:t>
            </a:r>
            <a:r>
              <a:rPr lang="ru-RU" dirty="0"/>
              <a:t> бит на пиксель + палитра</a:t>
            </a:r>
          </a:p>
          <a:p>
            <a:pPr lvl="1"/>
            <a:r>
              <a:rPr lang="en-US" dirty="0"/>
              <a:t>Grayscale: 1, 2, 4, 8 </a:t>
            </a:r>
            <a:r>
              <a:rPr lang="ru-RU" dirty="0"/>
              <a:t>бит на пиксель</a:t>
            </a:r>
          </a:p>
          <a:p>
            <a:pPr lvl="1"/>
            <a:r>
              <a:rPr lang="en-US" dirty="0"/>
              <a:t>True Color (with/ without alpha): 8/16 </a:t>
            </a:r>
            <a:r>
              <a:rPr lang="ru-RU" dirty="0"/>
              <a:t>бит на канал</a:t>
            </a:r>
          </a:p>
          <a:p>
            <a:r>
              <a:rPr lang="en-US" dirty="0">
                <a:hlinkClick r:id="rId4"/>
              </a:rPr>
              <a:t>JPEG</a:t>
            </a:r>
            <a:endParaRPr lang="ru-RU" dirty="0"/>
          </a:p>
          <a:p>
            <a:pPr lvl="1"/>
            <a:r>
              <a:rPr lang="ru-RU" dirty="0"/>
              <a:t>Сжатие с потерями качества</a:t>
            </a:r>
          </a:p>
          <a:p>
            <a:pPr lvl="1"/>
            <a:r>
              <a:rPr lang="ru-RU" dirty="0"/>
              <a:t>Не поддерживается прозрачность</a:t>
            </a:r>
            <a:endParaRPr lang="en-US" dirty="0"/>
          </a:p>
          <a:p>
            <a:r>
              <a:rPr lang="en-US" dirty="0">
                <a:hlinkClick r:id="rId5"/>
              </a:rPr>
              <a:t>WEBP</a:t>
            </a:r>
            <a:endParaRPr lang="ru-RU" dirty="0"/>
          </a:p>
          <a:p>
            <a:pPr lvl="1"/>
            <a:r>
              <a:rPr lang="ru-RU" dirty="0"/>
              <a:t>Сжатие с потерями/без потерь качества</a:t>
            </a:r>
          </a:p>
          <a:p>
            <a:pPr lvl="1"/>
            <a:r>
              <a:rPr lang="ru-RU" dirty="0"/>
              <a:t>Поддержка прозрачности</a:t>
            </a:r>
            <a:endParaRPr lang="en-US" dirty="0"/>
          </a:p>
          <a:p>
            <a:r>
              <a:rPr lang="en-US" dirty="0">
                <a:hlinkClick r:id="rId6"/>
              </a:rPr>
              <a:t>GIF</a:t>
            </a:r>
            <a:endParaRPr lang="ru-RU" dirty="0"/>
          </a:p>
          <a:p>
            <a:pPr lvl="1"/>
            <a:r>
              <a:rPr lang="ru-RU" dirty="0"/>
              <a:t>Палитра до 256 цветов</a:t>
            </a:r>
          </a:p>
          <a:p>
            <a:pPr lvl="1"/>
            <a:r>
              <a:rPr lang="ru-RU" dirty="0"/>
              <a:t>Поддержка анимации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032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Векторная графика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3AC285-10B5-D707-5B80-B94F3C2BD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5" name="Picture 5" descr="570px-Orc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96200" y="1738312"/>
            <a:ext cx="4133771" cy="4351338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Векторная графика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Способ представления изображений с помощью математических формул, описывающих отрезки прямых и кривых линий, многоугольники и другие объекты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D52EB8-74D5-E4FA-F9D1-FCF54E068B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446327"/>
            <a:ext cx="5181600" cy="3109934"/>
          </a:xfrm>
        </p:spPr>
      </p:pic>
    </p:spTree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89D4F7-EF1D-25AC-0CC2-88F045C06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векторной графики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0F2E91-9B3B-C9AA-CAF2-E9E7C9DA98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Описывает не отдельные пиксели изображения, а геометрические примитивы</a:t>
            </a:r>
          </a:p>
          <a:p>
            <a:r>
              <a:rPr lang="ru-RU" dirty="0"/>
              <a:t>Свойства примитивов:</a:t>
            </a:r>
          </a:p>
          <a:p>
            <a:pPr lvl="1"/>
            <a:r>
              <a:rPr lang="ru-RU" dirty="0"/>
              <a:t>Координаты ключевых точек</a:t>
            </a:r>
          </a:p>
          <a:p>
            <a:pPr lvl="1"/>
            <a:r>
              <a:rPr lang="ru-RU" dirty="0"/>
              <a:t>Геометрические трансформации</a:t>
            </a:r>
          </a:p>
          <a:p>
            <a:pPr lvl="1"/>
            <a:r>
              <a:rPr lang="ru-RU" dirty="0"/>
              <a:t>Цвет обводки и заливки</a:t>
            </a:r>
          </a:p>
          <a:p>
            <a:pPr lvl="1"/>
            <a:r>
              <a:rPr lang="ru-RU" dirty="0"/>
              <a:t>Толщина контура</a:t>
            </a:r>
          </a:p>
          <a:p>
            <a:pPr lvl="1"/>
            <a:r>
              <a:rPr lang="ru-RU" dirty="0"/>
              <a:t>Градиент</a:t>
            </a:r>
          </a:p>
        </p:txBody>
      </p:sp>
      <p:pic>
        <p:nvPicPr>
          <p:cNvPr id="10" name="Content Placeholder 9" descr="A group of cartoon animals&#10;&#10;AI-generated content may be incorrect.">
            <a:extLst>
              <a:ext uri="{FF2B5EF4-FFF2-40B4-BE49-F238E27FC236}">
                <a16:creationId xmlns:a16="http://schemas.microsoft.com/office/drawing/2014/main" id="{69A4362C-6E19-0D1B-7441-E025BC727D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25977"/>
            <a:ext cx="5181600" cy="295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22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Достоинства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Для описания геометрических объектов требуется меньше данных</a:t>
            </a:r>
          </a:p>
          <a:p>
            <a:pPr lvl="1"/>
            <a:r>
              <a:rPr lang="ru-RU" dirty="0"/>
              <a:t>Векторные изображения зачастую имеют меньший размер, нежели растровые</a:t>
            </a:r>
          </a:p>
          <a:p>
            <a:r>
              <a:rPr lang="ru-RU" dirty="0"/>
              <a:t>Векторные изображения можно поворачивать, масштабировать и деформировать без потерь</a:t>
            </a:r>
          </a:p>
          <a:p>
            <a:r>
              <a:rPr lang="ru-RU" dirty="0"/>
              <a:t>Легко анимировать, изменяя параметры векторных объектов</a:t>
            </a:r>
          </a:p>
        </p:txBody>
      </p:sp>
    </p:spTree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Недостатки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всякое изображение можно адекватно представить в виде набора примитивов, в частности – фотореалистичные изображения</a:t>
            </a:r>
            <a:endParaRPr lang="en-US" dirty="0"/>
          </a:p>
          <a:p>
            <a:r>
              <a:rPr lang="ru-RU" dirty="0"/>
              <a:t>Трудоёмкость обработки зависит от количества векторных примитивов</a:t>
            </a:r>
          </a:p>
        </p:txBody>
      </p:sp>
    </p:spTree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571500"/>
            <a:ext cx="7620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0" y="571500"/>
            <a:ext cx="7620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0E389-1F3C-FE72-3ABA-1EE5134F7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Форматы файлов векторных изображений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8B998-96B3-C064-90A2-A252F1F30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SVG</a:t>
            </a:r>
            <a:r>
              <a:rPr lang="en-US" dirty="0"/>
              <a:t> (Scalable Vector Graphics)</a:t>
            </a:r>
          </a:p>
          <a:p>
            <a:r>
              <a:rPr lang="en-US" dirty="0">
                <a:hlinkClick r:id="rId4"/>
              </a:rPr>
              <a:t>EPS</a:t>
            </a:r>
            <a:r>
              <a:rPr lang="en-US" dirty="0"/>
              <a:t> (Encapsulated PostScript)</a:t>
            </a:r>
          </a:p>
          <a:p>
            <a:r>
              <a:rPr lang="en-US" dirty="0">
                <a:hlinkClick r:id="rId5"/>
              </a:rPr>
              <a:t>AI</a:t>
            </a:r>
            <a:r>
              <a:rPr lang="en-US" dirty="0"/>
              <a:t> (Adobe Illustrator Artwork)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6207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ru-RU"/>
              <a:t>Трехмерная графика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E0046A5-D70E-7E76-62C5-E27BAC3596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Трехмерная графика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Статические и динамические компьютерные изображения, создаваемые при помощи компьютера, которые передают эффект трехмерности изображаемых объектов</a:t>
            </a:r>
          </a:p>
          <a:p>
            <a:r>
              <a:rPr lang="ru-RU" dirty="0"/>
              <a:t>Процесс создания таких изображений</a:t>
            </a:r>
          </a:p>
          <a:p>
            <a:r>
              <a:rPr lang="ru-RU" dirty="0"/>
              <a:t>Область изучения методик создания трехмерных изображений и связанные с ними технологии</a:t>
            </a:r>
          </a:p>
        </p:txBody>
      </p:sp>
      <p:pic>
        <p:nvPicPr>
          <p:cNvPr id="6" name="Picture 7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6172200" y="2559150"/>
            <a:ext cx="5181600" cy="2884288"/>
          </a:xfr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9D84CCF-C047-4B34-3E33-ACA3167E7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D2B481-7D46-4F75-0BFA-AE1E7F072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6" r="5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74" name="Rectangle 2">
            <a:extLst>
              <a:ext uri="{FF2B5EF4-FFF2-40B4-BE49-F238E27FC236}">
                <a16:creationId xmlns:a16="http://schemas.microsoft.com/office/drawing/2014/main" id="{2430653D-0508-14B5-3637-CFB029E5CF5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1384" y="620688"/>
            <a:ext cx="10116616" cy="3816424"/>
          </a:xfrm>
        </p:spPr>
        <p:txBody>
          <a:bodyPr>
            <a:normAutofit/>
          </a:bodyPr>
          <a:lstStyle/>
          <a:p>
            <a:pPr algn="l"/>
            <a:r>
              <a:rPr lang="ru-RU" sz="115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Компьютерная графика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49301A7-4CFD-F6F4-E723-B32046F0F4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384" y="4437112"/>
            <a:ext cx="10116616" cy="1476168"/>
          </a:xfrm>
        </p:spPr>
        <p:txBody>
          <a:bodyPr>
            <a:normAutofit/>
          </a:bodyPr>
          <a:lstStyle/>
          <a:p>
            <a:pPr algn="l"/>
            <a:r>
              <a:rPr lang="ru-RU" sz="66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Введение</a:t>
            </a:r>
            <a:endParaRPr lang="en-US" sz="66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528193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Этапы создания 3</a:t>
            </a:r>
            <a:r>
              <a:rPr lang="en-US" dirty="0"/>
              <a:t>D </a:t>
            </a:r>
            <a:r>
              <a:rPr lang="ru-RU" dirty="0"/>
              <a:t>изображения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b="1" dirty="0"/>
              <a:t>Моделирование</a:t>
            </a:r>
            <a:r>
              <a:rPr lang="ru-RU" dirty="0"/>
              <a:t>: создание трёхмерных объектов с помощью полигонов, кривых и других геометрических примитивов</a:t>
            </a:r>
          </a:p>
          <a:p>
            <a:r>
              <a:rPr lang="ru-RU" b="1" dirty="0"/>
              <a:t>Текстурирование</a:t>
            </a:r>
            <a:r>
              <a:rPr lang="ru-RU" dirty="0"/>
              <a:t>: нанесение изображений (текстур) на поверхность объектов для придания им реалистичного вида</a:t>
            </a:r>
          </a:p>
          <a:p>
            <a:r>
              <a:rPr lang="ru-RU" b="1" dirty="0"/>
              <a:t>Освещение</a:t>
            </a:r>
            <a:r>
              <a:rPr lang="ru-RU" dirty="0"/>
              <a:t>: моделирование света и теней для создания глубины и реализма</a:t>
            </a:r>
          </a:p>
          <a:p>
            <a:r>
              <a:rPr lang="ru-RU" b="1" dirty="0"/>
              <a:t>Анимация</a:t>
            </a:r>
            <a:r>
              <a:rPr lang="ru-RU" dirty="0"/>
              <a:t>: движение и трансформация 3D-объектов</a:t>
            </a:r>
          </a:p>
          <a:p>
            <a:r>
              <a:rPr lang="ru-RU" b="1" dirty="0"/>
              <a:t>Рендеринг</a:t>
            </a:r>
            <a:r>
              <a:rPr lang="ru-RU" dirty="0"/>
              <a:t>: преобразование 3D-сцены в 2D-изображение.</a:t>
            </a:r>
          </a:p>
        </p:txBody>
      </p:sp>
      <p:pic>
        <p:nvPicPr>
          <p:cNvPr id="3074" name="Picture 2" descr="BforArtists Takes the Pain Out of Blender’s Interface">
            <a:extLst>
              <a:ext uri="{FF2B5EF4-FFF2-40B4-BE49-F238E27FC236}">
                <a16:creationId xmlns:a16="http://schemas.microsoft.com/office/drawing/2014/main" id="{AAA1B1AF-E047-F389-CD87-4E2AC8620AD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436019"/>
            <a:ext cx="5181600" cy="313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0214-715A-300D-C423-E23149EFB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Преимущества и недостатки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8D5E87-BBB3-CECE-0D13-4D7EF46FAB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Преимущества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283B6C-CB9D-4718-6983-DD280D065C5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Реалистичность и </a:t>
            </a:r>
            <a:r>
              <a:rPr lang="ru-RU" dirty="0" err="1"/>
              <a:t>детализированность</a:t>
            </a:r>
            <a:r>
              <a:rPr lang="ru-RU" dirty="0"/>
              <a:t> изображений</a:t>
            </a:r>
          </a:p>
          <a:p>
            <a:r>
              <a:rPr lang="ru-RU" dirty="0"/>
              <a:t>Возможность создания сложных сцен и эффектов</a:t>
            </a:r>
          </a:p>
          <a:p>
            <a:r>
              <a:rPr lang="ru-RU" dirty="0"/>
              <a:t>Возможность просмотра объекта с разных точек зрения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AF3B4D-1071-06EE-3079-52C81E5FEB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Недостатки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C0184A-89C3-53AA-CED7-D71B8129993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ru-RU" dirty="0"/>
              <a:t>Высокие требования к вычислительным ресурсам</a:t>
            </a:r>
          </a:p>
          <a:p>
            <a:r>
              <a:rPr lang="ru-RU" dirty="0"/>
              <a:t>Сложность создания и редактирования</a:t>
            </a:r>
          </a:p>
          <a:p>
            <a:r>
              <a:rPr lang="ru-RU" dirty="0"/>
              <a:t>Длительное время рендеринга сложных сцен.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832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Программы для создания и обработки </a:t>
            </a:r>
            <a:r>
              <a:rPr lang="en-US"/>
              <a:t>3D-</a:t>
            </a:r>
            <a:r>
              <a:rPr lang="ru-RU"/>
              <a:t>графики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Autodesk </a:t>
            </a:r>
            <a:r>
              <a:rPr lang="ru-RU" dirty="0"/>
              <a:t>3</a:t>
            </a:r>
            <a:r>
              <a:rPr lang="en-US" dirty="0"/>
              <a:t>ds Max</a:t>
            </a:r>
          </a:p>
          <a:p>
            <a:r>
              <a:rPr lang="en-US" dirty="0"/>
              <a:t>Autodesk Maya</a:t>
            </a:r>
          </a:p>
          <a:p>
            <a:r>
              <a:rPr lang="en-US" dirty="0"/>
              <a:t>Lightwave 3d</a:t>
            </a:r>
          </a:p>
          <a:p>
            <a:r>
              <a:rPr lang="en-US" dirty="0"/>
              <a:t>Poser</a:t>
            </a:r>
          </a:p>
          <a:p>
            <a:r>
              <a:rPr lang="en-US" dirty="0" err="1"/>
              <a:t>Pov</a:t>
            </a:r>
            <a:r>
              <a:rPr lang="en-US" dirty="0"/>
              <a:t>-Ray</a:t>
            </a:r>
            <a:endParaRPr lang="ru-RU" dirty="0"/>
          </a:p>
          <a:p>
            <a:r>
              <a:rPr lang="en-US" dirty="0"/>
              <a:t>Blender</a:t>
            </a:r>
          </a:p>
          <a:p>
            <a:r>
              <a:rPr lang="en-US" dirty="0"/>
              <a:t>Bryce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232BD3-ABA8-4F55-949E-97C9BCF0957B}"/>
              </a:ext>
            </a:extLst>
          </p:cNvPr>
          <p:cNvSpPr txBox="1"/>
          <p:nvPr/>
        </p:nvSpPr>
        <p:spPr>
          <a:xfrm>
            <a:off x="1703512" y="6425585"/>
            <a:ext cx="8964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https://en.wikipedia.org/wiki/List_of_3D_computer_graphics_software</a:t>
            </a:r>
            <a:r>
              <a:rPr lang="en-US" dirty="0">
                <a:solidFill>
                  <a:srgbClr val="00B0F0"/>
                </a:solidFill>
              </a:rPr>
              <a:t> </a:t>
            </a:r>
            <a:endParaRPr lang="ru-RU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/>
              <a:t>Отличия от двухмерной графики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ru-RU" dirty="0"/>
              <a:t>Трёхмерные геометрические данные хранятся в памяти для последующего формирования</a:t>
            </a:r>
            <a:r>
              <a:rPr lang="en-US" dirty="0"/>
              <a:t> </a:t>
            </a:r>
            <a:r>
              <a:rPr lang="ru-RU" dirty="0"/>
              <a:t>2D-изображений</a:t>
            </a:r>
            <a:endParaRPr lang="en-US" dirty="0"/>
          </a:p>
          <a:p>
            <a:pPr lvl="1"/>
            <a:r>
              <a:rPr lang="ru-RU" dirty="0"/>
              <a:t>Этот процесс может быть как длительным, так и происходить в реальном времени</a:t>
            </a:r>
            <a:endParaRPr lang="en-US" dirty="0"/>
          </a:p>
          <a:p>
            <a:r>
              <a:rPr lang="ru-RU" dirty="0"/>
              <a:t>Современные графические программы совмещают 2D и 3D технологии:</a:t>
            </a:r>
            <a:endParaRPr lang="en-US" dirty="0"/>
          </a:p>
          <a:p>
            <a:pPr lvl="1"/>
            <a:r>
              <a:rPr lang="ru-RU" dirty="0"/>
              <a:t>2D-приложения используют элементы 3D для освещения</a:t>
            </a:r>
            <a:endParaRPr lang="en-US" dirty="0"/>
          </a:p>
          <a:p>
            <a:pPr lvl="1"/>
            <a:r>
              <a:rPr lang="ru-RU" dirty="0"/>
              <a:t>3D-программы применяют 2D-технологии для постобработки.</a:t>
            </a:r>
          </a:p>
        </p:txBody>
      </p:sp>
    </p:spTree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Цвет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 </a:t>
            </a:r>
          </a:p>
        </p:txBody>
      </p:sp>
    </p:spTree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Природа цвета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Свет взаимодействует с телами, на которые попадает</a:t>
            </a:r>
          </a:p>
          <a:p>
            <a:pPr lvl="1"/>
            <a:r>
              <a:rPr lang="ru-RU" dirty="0"/>
              <a:t>Часть световой энергии поглощается</a:t>
            </a:r>
          </a:p>
          <a:p>
            <a:pPr lvl="1"/>
            <a:r>
              <a:rPr lang="ru-RU" dirty="0"/>
              <a:t>Часть – рассеивается</a:t>
            </a:r>
          </a:p>
          <a:p>
            <a:pPr lvl="1"/>
            <a:r>
              <a:rPr lang="ru-RU" dirty="0"/>
              <a:t>Часть – отражается</a:t>
            </a:r>
          </a:p>
          <a:p>
            <a:r>
              <a:rPr lang="ru-RU" dirty="0"/>
              <a:t>Мы видим не сами тела, а свет, от них отраженный.</a:t>
            </a:r>
          </a:p>
        </p:txBody>
      </p:sp>
    </p:spTree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Видимый свет – всего лишь часть спектра Э/М волн</a:t>
            </a:r>
          </a:p>
        </p:txBody>
      </p:sp>
      <p:pic>
        <p:nvPicPr>
          <p:cNvPr id="45059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774826" y="2205039"/>
            <a:ext cx="8893175" cy="3311525"/>
          </a:xfrm>
          <a:noFill/>
        </p:spPr>
      </p:pic>
      <p:pic>
        <p:nvPicPr>
          <p:cNvPr id="45060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91400" y="4484688"/>
            <a:ext cx="3276600" cy="237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Белый свет является смесью волн всех частот видимого диапазона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/>
              <a:t>Различные вещества поглощают, отражают и рассеивают э/м волны различной частоты по разному</a:t>
            </a:r>
          </a:p>
          <a:p>
            <a:pPr lvl="1"/>
            <a:r>
              <a:rPr lang="ru-RU"/>
              <a:t>Это приводит к тому, что до человеческого глаза доходит лишь часть светового спектра</a:t>
            </a:r>
          </a:p>
          <a:p>
            <a:pPr lvl="1"/>
            <a:r>
              <a:rPr lang="ru-RU"/>
              <a:t>Благодаря этому объекты кажутся нам окрашенными в различные цвета</a:t>
            </a:r>
            <a:endParaRPr lang="en-US"/>
          </a:p>
        </p:txBody>
      </p:sp>
    </p:spTree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Строение человеческого глаза</a:t>
            </a:r>
          </a:p>
        </p:txBody>
      </p:sp>
      <p:pic>
        <p:nvPicPr>
          <p:cNvPr id="47107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3359696" y="1479017"/>
            <a:ext cx="5472608" cy="5044554"/>
          </a:xfrm>
          <a:noFill/>
        </p:spPr>
      </p:pic>
    </p:spTree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зрительной системы человека</a:t>
            </a:r>
          </a:p>
        </p:txBody>
      </p:sp>
      <p:pic>
        <p:nvPicPr>
          <p:cNvPr id="48131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433610" y="1693267"/>
            <a:ext cx="7324780" cy="4616054"/>
          </a:xfrm>
          <a:noFill/>
        </p:spPr>
      </p:pic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/>
              <a:t>Компьютерная графика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dirty="0"/>
              <a:t>Это область деятельности, в которой компьютеры используются как для синтеза изображений, так и для обработки визуальной информации</a:t>
            </a:r>
            <a:r>
              <a:rPr lang="en-US" dirty="0"/>
              <a:t>,</a:t>
            </a:r>
            <a:r>
              <a:rPr lang="ru-RU" dirty="0"/>
              <a:t> полученной из реального мира</a:t>
            </a:r>
          </a:p>
          <a:p>
            <a:r>
              <a:rPr lang="ru-RU" dirty="0"/>
              <a:t>Результат этой деятельности также называется компьютерной графикой</a:t>
            </a:r>
          </a:p>
        </p:txBody>
      </p:sp>
    </p:spTree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Человеческое зрение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Попадая в глаз человека световые волны проецируются на поверхности сетчатки</a:t>
            </a:r>
          </a:p>
          <a:p>
            <a:pPr lvl="1"/>
            <a:r>
              <a:rPr lang="ru-RU" dirty="0"/>
              <a:t>Рецепторы сетчатки, отвечающие за восприятие яркости цвета, называются </a:t>
            </a:r>
            <a:r>
              <a:rPr lang="ru-RU" b="1" dirty="0"/>
              <a:t>палочками</a:t>
            </a:r>
          </a:p>
          <a:p>
            <a:pPr lvl="1"/>
            <a:r>
              <a:rPr lang="ru-RU" dirty="0"/>
              <a:t>Элементы, называемые </a:t>
            </a:r>
            <a:r>
              <a:rPr lang="ru-RU" b="1" dirty="0"/>
              <a:t>колбочками</a:t>
            </a:r>
            <a:r>
              <a:rPr lang="ru-RU" dirty="0"/>
              <a:t>, по разному реагируют на световые волны различной частоты, что и вызывает восприятие </a:t>
            </a:r>
            <a:r>
              <a:rPr lang="ru-RU" b="1" dirty="0"/>
              <a:t>цвета</a:t>
            </a:r>
          </a:p>
          <a:p>
            <a:r>
              <a:rPr lang="ru-RU" dirty="0"/>
              <a:t>Мозг интерпретирует электрические сигналы от зрительных нервов с обоих глаз и формирует стереоизображение, дающее информацию о расстоянии до объектов</a:t>
            </a:r>
          </a:p>
        </p:txBody>
      </p:sp>
    </p:spTree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F160E-FEA1-FCD7-222F-BF3BAEF4E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работает глаз человека</a:t>
            </a:r>
            <a:endParaRPr lang="en-US" dirty="0"/>
          </a:p>
        </p:txBody>
      </p:sp>
      <p:pic>
        <p:nvPicPr>
          <p:cNvPr id="4" name="Online Media 3" title="How eyes works? (Animation) explained within one minute.">
            <a:hlinkClick r:id="" action="ppaction://media"/>
            <a:extLst>
              <a:ext uri="{FF2B5EF4-FFF2-40B4-BE49-F238E27FC236}">
                <a16:creationId xmlns:a16="http://schemas.microsoft.com/office/drawing/2014/main" id="{99B2C061-E8A6-26C9-F029-865E2D61EBB1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51384" y="1628800"/>
            <a:ext cx="8028668" cy="45365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0D91EB-D22D-57E2-6B62-8F94E6006C0D}"/>
              </a:ext>
            </a:extLst>
          </p:cNvPr>
          <p:cNvSpPr txBox="1"/>
          <p:nvPr/>
        </p:nvSpPr>
        <p:spPr>
          <a:xfrm>
            <a:off x="2927648" y="63515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https://youtu.be/FlCG2Z9bnTM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59E2BB-5861-E603-BE47-24EAE20A60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2344" y="2276872"/>
            <a:ext cx="2638793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9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Цвет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Цвет</a:t>
            </a:r>
            <a:r>
              <a:rPr lang="ru-RU" dirty="0"/>
              <a:t> – это </a:t>
            </a:r>
            <a:r>
              <a:rPr lang="ru-RU" b="1" dirty="0"/>
              <a:t>субъективное</a:t>
            </a:r>
            <a:r>
              <a:rPr lang="ru-RU" dirty="0"/>
              <a:t> восприятие зрительной системой человека электромагнитных волн видимого диапазона</a:t>
            </a:r>
          </a:p>
          <a:p>
            <a:r>
              <a:rPr lang="ru-RU" b="1" dirty="0">
                <a:hlinkClick r:id="rId3"/>
              </a:rPr>
              <a:t>Метамерия</a:t>
            </a:r>
            <a:r>
              <a:rPr lang="ru-RU" dirty="0"/>
              <a:t> – свойство зрения вызывать одинаковые световые ощущения на свет разного спектрального состава</a:t>
            </a:r>
          </a:p>
          <a:p>
            <a:pPr lvl="1"/>
            <a:r>
              <a:rPr lang="ru-RU" dirty="0"/>
              <a:t>Цвета, одинаково окрашенные под одним источником света, могут различаться под другим источником света</a:t>
            </a:r>
          </a:p>
        </p:txBody>
      </p:sp>
      <p:pic>
        <p:nvPicPr>
          <p:cNvPr id="1026" name="Picture 2" descr="Освещение в интерьере. Почему два одинаковых цвета разные? Метамерия. Краска поменяла цвет">
            <a:extLst>
              <a:ext uri="{FF2B5EF4-FFF2-40B4-BE49-F238E27FC236}">
                <a16:creationId xmlns:a16="http://schemas.microsoft.com/office/drawing/2014/main" id="{A0593E58-6B66-4EB8-8B4C-27972F4C6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4669536"/>
            <a:ext cx="4735953" cy="176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Освещение в интерьере. Почему два одинаковых цвета разные? Метамерия. Краска поменяла цвет">
            <a:extLst>
              <a:ext uri="{FF2B5EF4-FFF2-40B4-BE49-F238E27FC236}">
                <a16:creationId xmlns:a16="http://schemas.microsoft.com/office/drawing/2014/main" id="{5C035ACA-620E-4CD0-9FFD-6BDCE8E75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672040"/>
            <a:ext cx="4735953" cy="176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576BD-20AA-E871-155E-E7B1F3DA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Дальтонизм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9A61E-71A7-5146-1609-11A43FC49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Нарушение цветового восприятия, связанное с дефектами колбочек сетчатки</a:t>
            </a:r>
          </a:p>
          <a:p>
            <a:r>
              <a:rPr lang="ru-RU" dirty="0"/>
              <a:t>Причина: мутации в генах, отвечающих за восприятие красного и зеленого цветов (X-хромосома)</a:t>
            </a:r>
          </a:p>
          <a:p>
            <a:pPr lvl="1"/>
            <a:r>
              <a:rPr lang="ru-RU" dirty="0"/>
              <a:t>Чаще всего страдают мужчины. Передаётся от матери к сыну.</a:t>
            </a:r>
          </a:p>
          <a:p>
            <a:r>
              <a:rPr lang="ru-RU" dirty="0"/>
              <a:t>Типы дальтонизма:</a:t>
            </a:r>
          </a:p>
          <a:p>
            <a:pPr lvl="1"/>
            <a:r>
              <a:rPr lang="ru-RU" dirty="0" err="1"/>
              <a:t>Протанопия</a:t>
            </a:r>
            <a:r>
              <a:rPr lang="ru-RU" dirty="0"/>
              <a:t> – отсутствие красных колбочек.</a:t>
            </a:r>
          </a:p>
          <a:p>
            <a:pPr lvl="1"/>
            <a:r>
              <a:rPr lang="ru-RU" dirty="0" err="1"/>
              <a:t>Дейтеранопия</a:t>
            </a:r>
            <a:r>
              <a:rPr lang="ru-RU" dirty="0"/>
              <a:t> – отсутствие зеленых колбочек.</a:t>
            </a:r>
          </a:p>
          <a:p>
            <a:pPr lvl="1"/>
            <a:r>
              <a:rPr lang="ru-RU" dirty="0" err="1"/>
              <a:t>Тританопия</a:t>
            </a:r>
            <a:r>
              <a:rPr lang="ru-RU" dirty="0"/>
              <a:t> – отсутствие синих колбочек (редкость).</a:t>
            </a:r>
          </a:p>
          <a:p>
            <a:pPr lvl="1"/>
            <a:r>
              <a:rPr lang="ru-RU" dirty="0"/>
              <a:t>Аномальная </a:t>
            </a:r>
            <a:r>
              <a:rPr lang="ru-RU" dirty="0" err="1"/>
              <a:t>трихромазия</a:t>
            </a:r>
            <a:r>
              <a:rPr lang="ru-RU" dirty="0"/>
              <a:t> – ослабленное восприятие одного из цветов.</a:t>
            </a:r>
          </a:p>
          <a:p>
            <a:pPr lvl="1"/>
            <a:r>
              <a:rPr lang="ru-RU" dirty="0" err="1"/>
              <a:t>Монохромазия</a:t>
            </a:r>
            <a:r>
              <a:rPr lang="ru-RU" dirty="0"/>
              <a:t> – полное отсутствие цветового зрения (крайне редкий случай)</a:t>
            </a:r>
          </a:p>
          <a:p>
            <a:r>
              <a:rPr lang="ru-RU" dirty="0"/>
              <a:t>Дальтоники могут использовать специальные фильтры, программы и адаптированные цветовые схемы</a:t>
            </a:r>
          </a:p>
        </p:txBody>
      </p:sp>
    </p:spTree>
    <p:extLst>
      <p:ext uri="{BB962C8B-B14F-4D97-AF65-F5344CB8AC3E}">
        <p14:creationId xmlns:p14="http://schemas.microsoft.com/office/powerpoint/2010/main" val="39571786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07CE54-A194-FC56-27BB-BB217D897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Эмуляции нарушений зрения в </a:t>
            </a:r>
            <a:r>
              <a:rPr lang="en-US" dirty="0"/>
              <a:t>Google Chrome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CEAE575-B9B4-C2B5-762E-1396A44ADF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9815" y="1690688"/>
            <a:ext cx="3312370" cy="502163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501871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Цвет в компьютерной графике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dirty="0"/>
              <a:t>Установлено, что колбочки человека наиболее чувствительны к трем основным цветам видимого диапазона:</a:t>
            </a:r>
          </a:p>
          <a:p>
            <a:pPr lvl="1">
              <a:lnSpc>
                <a:spcPct val="90000"/>
              </a:lnSpc>
            </a:pPr>
            <a:r>
              <a:rPr lang="ru-RU" dirty="0">
                <a:solidFill>
                  <a:srgbClr val="FF0000"/>
                </a:solidFill>
              </a:rPr>
              <a:t>Красному</a:t>
            </a:r>
          </a:p>
          <a:p>
            <a:pPr lvl="1">
              <a:lnSpc>
                <a:spcPct val="90000"/>
              </a:lnSpc>
            </a:pPr>
            <a:r>
              <a:rPr lang="ru-RU" dirty="0">
                <a:solidFill>
                  <a:srgbClr val="00FF00"/>
                </a:solidFill>
              </a:rPr>
              <a:t>Зеленому</a:t>
            </a:r>
          </a:p>
          <a:p>
            <a:pPr lvl="1">
              <a:lnSpc>
                <a:spcPct val="90000"/>
              </a:lnSpc>
            </a:pPr>
            <a:r>
              <a:rPr lang="ru-RU" dirty="0">
                <a:solidFill>
                  <a:srgbClr val="0000FF"/>
                </a:solidFill>
              </a:rPr>
              <a:t>Синему</a:t>
            </a:r>
          </a:p>
          <a:p>
            <a:pPr>
              <a:lnSpc>
                <a:spcPct val="90000"/>
              </a:lnSpc>
            </a:pPr>
            <a:r>
              <a:rPr lang="ru-RU" dirty="0"/>
              <a:t>Эти 3 базовых цвета образуют трехмерное цветовое пространство </a:t>
            </a:r>
            <a:r>
              <a:rPr lang="en-US" b="1" dirty="0"/>
              <a:t>RGB</a:t>
            </a:r>
            <a:endParaRPr lang="ru-RU" b="1" dirty="0"/>
          </a:p>
          <a:p>
            <a:pPr lvl="1"/>
            <a:r>
              <a:rPr lang="ru-RU" dirty="0"/>
              <a:t>Цвет кодируется тройкой чисел, задающих интенсивность источника красного, синего и зелёного цвета</a:t>
            </a:r>
          </a:p>
        </p:txBody>
      </p:sp>
    </p:spTree>
  </p:cSld>
  <p:clrMapOvr>
    <a:masterClrMapping/>
  </p:clrMapOvr>
  <p:transition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52" name="Oval 8"/>
          <p:cNvSpPr>
            <a:spLocks noChangeArrowheads="1"/>
          </p:cNvSpPr>
          <p:nvPr/>
        </p:nvSpPr>
        <p:spPr bwMode="auto">
          <a:xfrm>
            <a:off x="4800600" y="3789364"/>
            <a:ext cx="2592388" cy="25923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34151" name="Oval 7"/>
          <p:cNvSpPr>
            <a:spLocks noChangeArrowheads="1"/>
          </p:cNvSpPr>
          <p:nvPr/>
        </p:nvSpPr>
        <p:spPr bwMode="auto">
          <a:xfrm>
            <a:off x="2640014" y="908050"/>
            <a:ext cx="2592387" cy="259238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34153" name="Oval 9"/>
          <p:cNvSpPr>
            <a:spLocks noChangeArrowheads="1"/>
          </p:cNvSpPr>
          <p:nvPr/>
        </p:nvSpPr>
        <p:spPr bwMode="auto">
          <a:xfrm>
            <a:off x="7319964" y="981075"/>
            <a:ext cx="2592387" cy="2592388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34154" name="Oval 10"/>
          <p:cNvSpPr>
            <a:spLocks noChangeArrowheads="1"/>
          </p:cNvSpPr>
          <p:nvPr/>
        </p:nvSpPr>
        <p:spPr bwMode="auto">
          <a:xfrm>
            <a:off x="4872039" y="1700214"/>
            <a:ext cx="2592387" cy="2592387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4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4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6 L 0.18307 0.11574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34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54" y="5787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0"/>
                                        <p:tgtEl>
                                          <p:spTgt spid="134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4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81481E-6 L 0.00586 -0.304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34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" y="-1523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0"/>
                                        <p:tgtEl>
                                          <p:spTgt spid="134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44444E-6 L -0.20078 0.1051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34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39" y="5255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0"/>
                                        <p:tgtEl>
                                          <p:spTgt spid="134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4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134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52" grpId="0" animBg="1"/>
      <p:bldP spid="134152" grpId="1" animBg="1"/>
      <p:bldP spid="134152" grpId="2" animBg="1"/>
      <p:bldP spid="134151" grpId="0" animBg="1"/>
      <p:bldP spid="134151" grpId="1" animBg="1"/>
      <p:bldP spid="134151" grpId="2" animBg="1"/>
      <p:bldP spid="134153" grpId="0" animBg="1"/>
      <p:bldP spid="134153" grpId="1" animBg="1"/>
      <p:bldP spid="134153" grpId="2" animBg="1"/>
      <p:bldP spid="13415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RGB-</a:t>
            </a:r>
            <a:r>
              <a:rPr lang="ru-RU" dirty="0"/>
              <a:t>цвет</a:t>
            </a:r>
          </a:p>
        </p:txBody>
      </p:sp>
      <p:sp>
        <p:nvSpPr>
          <p:cNvPr id="83971" name="Oval 8"/>
          <p:cNvSpPr>
            <a:spLocks noChangeArrowheads="1"/>
          </p:cNvSpPr>
          <p:nvPr/>
        </p:nvSpPr>
        <p:spPr bwMode="auto">
          <a:xfrm>
            <a:off x="3216276" y="1916113"/>
            <a:ext cx="2728913" cy="2728912"/>
          </a:xfrm>
          <a:prstGeom prst="ellipse">
            <a:avLst/>
          </a:prstGeom>
          <a:solidFill>
            <a:srgbClr val="0094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ru-RU">
                <a:solidFill>
                  <a:srgbClr val="FFFFFF"/>
                </a:solidFill>
              </a:rPr>
              <a:t>148</a:t>
            </a:r>
          </a:p>
        </p:txBody>
      </p:sp>
      <p:sp>
        <p:nvSpPr>
          <p:cNvPr id="83972" name="Oval 9"/>
          <p:cNvSpPr>
            <a:spLocks noChangeArrowheads="1"/>
          </p:cNvSpPr>
          <p:nvPr/>
        </p:nvSpPr>
        <p:spPr bwMode="auto">
          <a:xfrm>
            <a:off x="4579938" y="3827463"/>
            <a:ext cx="2728912" cy="2728912"/>
          </a:xfrm>
          <a:prstGeom prst="ellipse">
            <a:avLst/>
          </a:prstGeom>
          <a:solidFill>
            <a:srgbClr val="0000D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ru-RU">
                <a:solidFill>
                  <a:srgbClr val="FFFFFF"/>
                </a:solidFill>
              </a:rPr>
              <a:t>217</a:t>
            </a:r>
          </a:p>
        </p:txBody>
      </p:sp>
      <p:sp>
        <p:nvSpPr>
          <p:cNvPr id="83973" name="Oval 10"/>
          <p:cNvSpPr>
            <a:spLocks noChangeArrowheads="1"/>
          </p:cNvSpPr>
          <p:nvPr/>
        </p:nvSpPr>
        <p:spPr bwMode="auto">
          <a:xfrm>
            <a:off x="5672138" y="1916113"/>
            <a:ext cx="2728912" cy="2728912"/>
          </a:xfrm>
          <a:prstGeom prst="ellipse">
            <a:avLst/>
          </a:prstGeom>
          <a:solidFill>
            <a:srgbClr val="BE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ru-RU">
                <a:solidFill>
                  <a:srgbClr val="FFFFFF"/>
                </a:solidFill>
              </a:rPr>
              <a:t>190</a:t>
            </a:r>
          </a:p>
        </p:txBody>
      </p:sp>
      <p:sp>
        <p:nvSpPr>
          <p:cNvPr id="186379" name="Oval 11"/>
          <p:cNvSpPr>
            <a:spLocks noChangeArrowheads="1"/>
          </p:cNvSpPr>
          <p:nvPr/>
        </p:nvSpPr>
        <p:spPr bwMode="auto">
          <a:xfrm>
            <a:off x="4987925" y="3008313"/>
            <a:ext cx="1911350" cy="1911350"/>
          </a:xfrm>
          <a:prstGeom prst="ellipse">
            <a:avLst/>
          </a:prstGeom>
          <a:solidFill>
            <a:srgbClr val="BE94D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ru-RU" b="1">
                <a:solidFill>
                  <a:srgbClr val="BE0000"/>
                </a:solidFill>
              </a:rPr>
              <a:t>190</a:t>
            </a:r>
            <a:r>
              <a:rPr lang="ru-RU" b="1">
                <a:solidFill>
                  <a:srgbClr val="000000"/>
                </a:solidFill>
              </a:rPr>
              <a:t>, </a:t>
            </a:r>
            <a:r>
              <a:rPr lang="ru-RU" b="1">
                <a:solidFill>
                  <a:srgbClr val="009400"/>
                </a:solidFill>
              </a:rPr>
              <a:t>148</a:t>
            </a:r>
            <a:r>
              <a:rPr lang="ru-RU" b="1">
                <a:solidFill>
                  <a:srgbClr val="000000"/>
                </a:solidFill>
              </a:rPr>
              <a:t>, </a:t>
            </a:r>
            <a:r>
              <a:rPr lang="ru-RU" b="1">
                <a:solidFill>
                  <a:srgbClr val="0000D9"/>
                </a:solidFill>
              </a:rPr>
              <a:t>217</a:t>
            </a:r>
          </a:p>
        </p:txBody>
      </p:sp>
    </p:spTree>
    <p:extLst>
      <p:ext uri="{BB962C8B-B14F-4D97-AF65-F5344CB8AC3E}">
        <p14:creationId xmlns:p14="http://schemas.microsoft.com/office/powerpoint/2010/main" val="2819244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6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Дискретизация цветовых составляющих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dirty="0"/>
              <a:t>Спектр частот и электромагнитных волн имеет «непрерывную» структуру</a:t>
            </a:r>
          </a:p>
          <a:p>
            <a:pPr lvl="1">
              <a:lnSpc>
                <a:spcPct val="90000"/>
              </a:lnSpc>
            </a:pPr>
            <a:r>
              <a:rPr lang="ru-RU" dirty="0"/>
              <a:t>Интенсивность каждой цветовой составляющей можно выразить действительными числами в диапазоне от 0 до 1</a:t>
            </a:r>
          </a:p>
          <a:p>
            <a:pPr lvl="2">
              <a:lnSpc>
                <a:spcPct val="90000"/>
              </a:lnSpc>
            </a:pPr>
            <a:r>
              <a:rPr lang="ru-RU" dirty="0"/>
              <a:t>0 – отсутствие сигнала, 1 – максимальный уровень сигнала</a:t>
            </a:r>
          </a:p>
          <a:p>
            <a:pPr lvl="1">
              <a:lnSpc>
                <a:spcPct val="90000"/>
              </a:lnSpc>
            </a:pPr>
            <a:r>
              <a:rPr lang="ru-RU" dirty="0"/>
              <a:t>Непрерывный диапазон обычно выражается целыми числами</a:t>
            </a:r>
          </a:p>
          <a:p>
            <a:pPr lvl="2">
              <a:lnSpc>
                <a:spcPct val="90000"/>
              </a:lnSpc>
            </a:pPr>
            <a:r>
              <a:rPr lang="ru-RU" dirty="0"/>
              <a:t>Пример: от 0 до 255 – по одному байту на каждый цветовой компонент</a:t>
            </a:r>
          </a:p>
        </p:txBody>
      </p:sp>
    </p:spTree>
    <p:extLst>
      <p:ext uri="{BB962C8B-B14F-4D97-AF65-F5344CB8AC3E}">
        <p14:creationId xmlns:p14="http://schemas.microsoft.com/office/powerpoint/2010/main" val="2580823520"/>
      </p:ext>
    </p:extLst>
  </p:cSld>
  <p:clrMapOvr>
    <a:masterClrMapping/>
  </p:clrMapOvr>
  <p:transition spd="med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Цветовые режимы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16</a:t>
            </a:r>
            <a:r>
              <a:rPr lang="en-US" dirty="0"/>
              <a:t>’</a:t>
            </a:r>
            <a:r>
              <a:rPr lang="ru-RU" dirty="0"/>
              <a:t>777</a:t>
            </a:r>
            <a:r>
              <a:rPr lang="en-US" dirty="0"/>
              <a:t>’</a:t>
            </a:r>
            <a:r>
              <a:rPr lang="ru-RU" dirty="0"/>
              <a:t>216 цветов (24/32 бита на пиксель)</a:t>
            </a:r>
          </a:p>
          <a:p>
            <a:r>
              <a:rPr lang="en-US" dirty="0" err="1"/>
              <a:t>xRGB</a:t>
            </a:r>
            <a:r>
              <a:rPr lang="en-US" dirty="0"/>
              <a:t> – 30bit/pixel</a:t>
            </a:r>
          </a:p>
          <a:p>
            <a:r>
              <a:rPr lang="en-US" dirty="0" err="1"/>
              <a:t>scRGB</a:t>
            </a:r>
            <a:r>
              <a:rPr lang="en-US" dirty="0"/>
              <a:t> – 48bit/pixel</a:t>
            </a:r>
            <a:endParaRPr lang="ru-RU" dirty="0"/>
          </a:p>
          <a:p>
            <a:r>
              <a:rPr lang="ru-RU" dirty="0"/>
              <a:t>Устаревшие режимы:</a:t>
            </a:r>
          </a:p>
          <a:p>
            <a:pPr lvl="1"/>
            <a:r>
              <a:rPr lang="ru-RU" dirty="0"/>
              <a:t>Монохромный (1 бит на пиксель)</a:t>
            </a:r>
          </a:p>
          <a:p>
            <a:pPr lvl="1"/>
            <a:r>
              <a:rPr lang="ru-RU" dirty="0"/>
              <a:t>16 цветов (4 бита на пиксель)</a:t>
            </a:r>
          </a:p>
          <a:p>
            <a:pPr lvl="1"/>
            <a:r>
              <a:rPr lang="ru-RU" dirty="0"/>
              <a:t>256 цветов (8 бит на пиксель)</a:t>
            </a:r>
          </a:p>
          <a:p>
            <a:pPr lvl="1"/>
            <a:r>
              <a:rPr lang="ru-RU" dirty="0"/>
              <a:t>32</a:t>
            </a:r>
            <a:r>
              <a:rPr lang="en-US" dirty="0"/>
              <a:t>’</a:t>
            </a:r>
            <a:r>
              <a:rPr lang="ru-RU" dirty="0"/>
              <a:t>658 цветов (15 бит на пиксель)</a:t>
            </a:r>
          </a:p>
          <a:p>
            <a:pPr lvl="1"/>
            <a:r>
              <a:rPr lang="ru-RU" dirty="0"/>
              <a:t>65</a:t>
            </a:r>
            <a:r>
              <a:rPr lang="en-US" dirty="0"/>
              <a:t>’</a:t>
            </a:r>
            <a:r>
              <a:rPr lang="ru-RU" dirty="0"/>
              <a:t>536 цветов (16 бит на пиксель)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5337253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94D9D-4CF3-A0CB-40E5-65B5A161D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чем этот курс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E6F82-B33B-4976-F64D-FC4CB6DBA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 узнаете как компьютер работает с изображениями</a:t>
            </a:r>
          </a:p>
          <a:p>
            <a:r>
              <a:rPr lang="ru-RU" dirty="0"/>
              <a:t>Изучите базовые алгоритмы визуализации</a:t>
            </a:r>
          </a:p>
          <a:p>
            <a:r>
              <a:rPr lang="ru-RU" dirty="0"/>
              <a:t>Научитесь программировать </a:t>
            </a:r>
            <a:r>
              <a:rPr lang="en-US" dirty="0"/>
              <a:t>2D </a:t>
            </a:r>
            <a:r>
              <a:rPr lang="ru-RU" dirty="0"/>
              <a:t>и </a:t>
            </a:r>
            <a:r>
              <a:rPr lang="en-US" dirty="0"/>
              <a:t>3D</a:t>
            </a:r>
            <a:r>
              <a:rPr lang="ru-RU" dirty="0"/>
              <a:t> приложения</a:t>
            </a:r>
          </a:p>
          <a:p>
            <a:pPr lvl="1"/>
            <a:r>
              <a:rPr lang="ru-RU" dirty="0"/>
              <a:t>Возможно, напишете несколько компьютерных игр</a:t>
            </a:r>
          </a:p>
          <a:p>
            <a:r>
              <a:rPr lang="ru-RU" dirty="0"/>
              <a:t>Сможете применить эти навыки в учебе и работе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788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C253E5-F9C9-43F3-AEB6-88828D488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Интересные видео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594309-A53E-42BB-AD2A-6CE69E408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hlinkClick r:id="rId3"/>
              </a:rPr>
              <a:t>Есть ли  цвет, которого никто не видел</a:t>
            </a:r>
            <a:endParaRPr lang="ru-RU" dirty="0">
              <a:hlinkClick r:id="rId4"/>
            </a:endParaRPr>
          </a:p>
          <a:p>
            <a:r>
              <a:rPr lang="ru-RU" dirty="0">
                <a:hlinkClick r:id="rId4"/>
              </a:rPr>
              <a:t>Как видят дальтоники</a:t>
            </a:r>
            <a:endParaRPr lang="ru-RU" dirty="0"/>
          </a:p>
          <a:p>
            <a:r>
              <a:rPr lang="ru-RU" dirty="0">
                <a:hlinkClick r:id="rId5"/>
              </a:rPr>
              <a:t>Как появилось видео</a:t>
            </a:r>
            <a:endParaRPr lang="en-US" dirty="0"/>
          </a:p>
          <a:p>
            <a:r>
              <a:rPr lang="en-US" dirty="0">
                <a:hlinkClick r:id="rId6"/>
              </a:rPr>
              <a:t>What is an Image, Anyway?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04588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Графические устройства компьютера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DF37CA-A154-8505-B4F7-09F450899E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E4FE3C-8E2C-A839-EC4B-8502B8A35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Графические устройства компьютера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805BE6-ED99-A8F4-84B4-A916261C2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Компоненты, которые отвечают за обработку, ввод и вывод графической информации</a:t>
            </a:r>
          </a:p>
          <a:p>
            <a:r>
              <a:rPr lang="ru-RU" dirty="0"/>
              <a:t>Устройства обработки графики</a:t>
            </a:r>
          </a:p>
          <a:p>
            <a:pPr lvl="1"/>
            <a:r>
              <a:rPr lang="ru-RU" dirty="0"/>
              <a:t>Графический процессор </a:t>
            </a:r>
            <a:r>
              <a:rPr lang="en-US" dirty="0"/>
              <a:t>(GPU)</a:t>
            </a:r>
          </a:p>
          <a:p>
            <a:pPr lvl="1"/>
            <a:r>
              <a:rPr lang="ru-RU" dirty="0"/>
              <a:t>Центральный процессор</a:t>
            </a:r>
          </a:p>
          <a:p>
            <a:pPr lvl="1"/>
            <a:r>
              <a:rPr lang="ru-RU" dirty="0"/>
              <a:t>Оперативная </a:t>
            </a:r>
            <a:r>
              <a:rPr lang="en-US" dirty="0"/>
              <a:t>(RAM) </a:t>
            </a:r>
            <a:r>
              <a:rPr lang="ru-RU" dirty="0"/>
              <a:t>и видео память</a:t>
            </a:r>
            <a:r>
              <a:rPr lang="en-US" dirty="0"/>
              <a:t> </a:t>
            </a:r>
            <a:r>
              <a:rPr lang="ru-RU" dirty="0"/>
              <a:t>(</a:t>
            </a:r>
            <a:r>
              <a:rPr lang="en-US" dirty="0"/>
              <a:t>VRAM)</a:t>
            </a:r>
          </a:p>
          <a:p>
            <a:r>
              <a:rPr lang="ru-RU" dirty="0"/>
              <a:t>Устройства вывода графики</a:t>
            </a:r>
          </a:p>
          <a:p>
            <a:pPr lvl="1"/>
            <a:r>
              <a:rPr lang="ru-RU" dirty="0"/>
              <a:t>Мониторы, проекторы, плоттеры, принтеры, </a:t>
            </a:r>
            <a:r>
              <a:rPr lang="en-US" dirty="0"/>
              <a:t>VR-</a:t>
            </a:r>
            <a:r>
              <a:rPr lang="ru-RU" dirty="0"/>
              <a:t>устройства</a:t>
            </a:r>
          </a:p>
          <a:p>
            <a:r>
              <a:rPr lang="ru-RU" dirty="0"/>
              <a:t>Устройства ввода графики</a:t>
            </a:r>
          </a:p>
          <a:p>
            <a:pPr lvl="1"/>
            <a:r>
              <a:rPr lang="ru-RU" dirty="0"/>
              <a:t>Планшеты, сканеры, фото и видео-камеры, </a:t>
            </a:r>
            <a:r>
              <a:rPr lang="en-US" dirty="0"/>
              <a:t>3D</a:t>
            </a:r>
            <a:r>
              <a:rPr lang="ru-RU" dirty="0"/>
              <a:t> сканеры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51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Монитор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Преобразует аналоговый или цифровой сигнал в видеоизображение</a:t>
            </a:r>
          </a:p>
          <a:p>
            <a:r>
              <a:rPr lang="ru-RU" dirty="0"/>
              <a:t>Может быть выполнен в виде отдельного устройства, так и являться частью устройства</a:t>
            </a:r>
          </a:p>
        </p:txBody>
      </p:sp>
    </p:spTree>
  </p:cSld>
  <p:clrMapOvr>
    <a:masterClrMapping/>
  </p:clrMapOvr>
  <p:transition spd="med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Принцип работы ЖК-монитора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ru-RU"/>
              <a:t>Яркость пикселей ЖК-монитора меняется за счет изменения угла поворота жидких кристаллов под действием приложенного электрического поля</a:t>
            </a:r>
          </a:p>
          <a:p>
            <a:pPr lvl="1">
              <a:lnSpc>
                <a:spcPct val="90000"/>
              </a:lnSpc>
            </a:pPr>
            <a:r>
              <a:rPr lang="ru-RU"/>
              <a:t>Кристаллы пропускают свет через поляризаторы, поэтому угол поворота кристалла «открывает» ячейку или «закрывает» ее для пропускаемого света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708F8051-D834-7BEF-D7BA-3F7C8540DB3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834" y="2128818"/>
            <a:ext cx="4682332" cy="374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74CD1-C84F-623D-58E4-8ECADC7E5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работает ЖК-монитор</a:t>
            </a:r>
            <a:endParaRPr lang="en-US" dirty="0"/>
          </a:p>
        </p:txBody>
      </p:sp>
      <p:pic>
        <p:nvPicPr>
          <p:cNvPr id="4" name="Online Media 3" title="Как работает монитор за 2 минуты.">
            <a:hlinkClick r:id="" action="ppaction://media"/>
            <a:extLst>
              <a:ext uri="{FF2B5EF4-FFF2-40B4-BE49-F238E27FC236}">
                <a16:creationId xmlns:a16="http://schemas.microsoft.com/office/drawing/2014/main" id="{41AA6603-C005-BD23-FF94-6077A6E377DF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38200" y="1690688"/>
            <a:ext cx="7700963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48C0B1-AA07-5CEF-E44C-057D5EA5CBB8}"/>
              </a:ext>
            </a:extLst>
          </p:cNvPr>
          <p:cNvSpPr txBox="1"/>
          <p:nvPr/>
        </p:nvSpPr>
        <p:spPr>
          <a:xfrm>
            <a:off x="8904312" y="4797980"/>
            <a:ext cx="3287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https://youtu.be/rzUB976OFSM</a:t>
            </a:r>
            <a:r>
              <a:rPr lang="ru-RU" dirty="0"/>
              <a:t>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7BB53D-0411-C0D4-714F-294AF8FC5B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4312" y="1690688"/>
            <a:ext cx="2734057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8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A55FF7-C6D9-4856-ADF7-41AD8E6BC036}"/>
              </a:ext>
            </a:extLst>
          </p:cNvPr>
          <p:cNvSpPr txBox="1"/>
          <p:nvPr/>
        </p:nvSpPr>
        <p:spPr>
          <a:xfrm>
            <a:off x="2711624" y="6237312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3"/>
              </a:rPr>
              <a:t>https://www.youtube.com/watch?v=DVp2zQIDvlo</a:t>
            </a:r>
            <a:r>
              <a:rPr lang="ru-RU" dirty="0"/>
              <a:t>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46E9E8-30CA-459E-B1AA-30AE5CF8AC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56" y="1541560"/>
            <a:ext cx="4300936" cy="4300936"/>
          </a:xfrm>
          <a:prstGeom prst="rect">
            <a:avLst/>
          </a:prstGeo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FC32299-2FCD-42F4-B6A8-7D518F918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LCD-</a:t>
            </a:r>
            <a:r>
              <a:rPr lang="ru-RU" dirty="0"/>
              <a:t>матрица под микроскопом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EA5ADD-9437-9961-EDD5-C18CAE4EF7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064" y="1690688"/>
            <a:ext cx="3711700" cy="398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310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F82A7EB-ECAB-BC04-16A0-2C46D39005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6" t="8001" r="21052" b="3800"/>
          <a:stretch/>
        </p:blipFill>
        <p:spPr bwMode="auto">
          <a:xfrm>
            <a:off x="7079431" y="0"/>
            <a:ext cx="5112569" cy="401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37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Видеоадаптер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A30278-7C45-312D-9B82-438E5C047A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Видеоадаптер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Устройство для обработки и вывода графики</a:t>
            </a:r>
          </a:p>
          <a:p>
            <a:r>
              <a:rPr lang="ru-RU" dirty="0"/>
              <a:t>Компоненты:</a:t>
            </a:r>
          </a:p>
          <a:p>
            <a:pPr lvl="1"/>
            <a:r>
              <a:rPr lang="ru-RU" dirty="0"/>
              <a:t>Графический процессор </a:t>
            </a:r>
            <a:r>
              <a:rPr lang="en-US" dirty="0"/>
              <a:t>(GPU)</a:t>
            </a:r>
          </a:p>
          <a:p>
            <a:pPr lvl="1"/>
            <a:r>
              <a:rPr lang="ru-RU" dirty="0"/>
              <a:t>Видеопамять (</a:t>
            </a:r>
            <a:r>
              <a:rPr lang="en-US" dirty="0"/>
              <a:t>VRAM)</a:t>
            </a:r>
          </a:p>
          <a:p>
            <a:pPr lvl="1"/>
            <a:r>
              <a:rPr lang="ru-RU" dirty="0"/>
              <a:t>Система охлаждения</a:t>
            </a:r>
          </a:p>
          <a:p>
            <a:pPr lvl="1"/>
            <a:r>
              <a:rPr lang="ru-RU" dirty="0"/>
              <a:t>Интерфейсы подключения</a:t>
            </a:r>
          </a:p>
          <a:p>
            <a:r>
              <a:rPr lang="ru-RU" dirty="0"/>
              <a:t>Выполняет вычисления, связанные с рендерингом </a:t>
            </a:r>
            <a:r>
              <a:rPr lang="en-US" dirty="0"/>
              <a:t>2D</a:t>
            </a:r>
            <a:r>
              <a:rPr lang="ru-RU" dirty="0"/>
              <a:t> и </a:t>
            </a:r>
            <a:r>
              <a:rPr lang="en-US" dirty="0"/>
              <a:t>3D</a:t>
            </a:r>
            <a:r>
              <a:rPr lang="ru-RU" dirty="0"/>
              <a:t> изображений, освобождая </a:t>
            </a:r>
            <a:r>
              <a:rPr lang="en-US" dirty="0"/>
              <a:t>CPU</a:t>
            </a:r>
            <a:r>
              <a:rPr lang="ru-RU" dirty="0"/>
              <a:t> от этих задач</a:t>
            </a:r>
          </a:p>
          <a:p>
            <a:endParaRPr lang="ru-RU" dirty="0"/>
          </a:p>
        </p:txBody>
      </p:sp>
    </p:spTree>
  </p:cSld>
  <p:clrMapOvr>
    <a:masterClrMapping/>
  </p:clrMapOvr>
  <p:transition spd="med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Графический процессор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Основной вычислительный блок видеокарты</a:t>
            </a:r>
          </a:p>
          <a:p>
            <a:r>
              <a:rPr lang="ru-RU" dirty="0"/>
              <a:t>Использует параллельную архитектуру:</a:t>
            </a:r>
          </a:p>
          <a:p>
            <a:pPr lvl="1"/>
            <a:r>
              <a:rPr lang="ru-RU" dirty="0"/>
              <a:t>тысячи ядер работают параллельно</a:t>
            </a:r>
          </a:p>
          <a:p>
            <a:r>
              <a:rPr lang="ru-RU" dirty="0"/>
              <a:t>Современные модели поддерживают технологию </a:t>
            </a:r>
            <a:r>
              <a:rPr lang="en-US" dirty="0"/>
              <a:t>Ray</a:t>
            </a:r>
            <a:r>
              <a:rPr lang="ru-RU" dirty="0"/>
              <a:t> </a:t>
            </a:r>
            <a:r>
              <a:rPr lang="en-US" dirty="0"/>
              <a:t>tracing</a:t>
            </a:r>
          </a:p>
          <a:p>
            <a:r>
              <a:rPr lang="ru-RU" dirty="0"/>
              <a:t>Может применяться для решения задач, не связанных с графикой</a:t>
            </a:r>
          </a:p>
          <a:p>
            <a:pPr lvl="1"/>
            <a:r>
              <a:rPr lang="ru-RU" dirty="0"/>
              <a:t>Параллельные вычисления</a:t>
            </a:r>
          </a:p>
          <a:p>
            <a:pPr lvl="1"/>
            <a:r>
              <a:rPr lang="ru-RU" dirty="0"/>
              <a:t>Машинное обучение</a:t>
            </a:r>
          </a:p>
          <a:p>
            <a:pPr lvl="1"/>
            <a:r>
              <a:rPr lang="ru-RU" dirty="0"/>
              <a:t>Симуляция физических явлений</a:t>
            </a:r>
          </a:p>
          <a:p>
            <a:pPr lvl="1"/>
            <a:r>
              <a:rPr lang="ru-RU" dirty="0"/>
              <a:t>Майнинг криптовалюты</a:t>
            </a:r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Области применения компьютерной графики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1A1FA0-02F1-E3BF-FD9C-0222B994F2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86675-F0DD-EC46-CAFF-C2430875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GPU Works</a:t>
            </a:r>
          </a:p>
        </p:txBody>
      </p:sp>
      <p:pic>
        <p:nvPicPr>
          <p:cNvPr id="4" name="Online Media 3" title="How do Graphics Cards Work?  Exploring GPU Architecture">
            <a:hlinkClick r:id="" action="ppaction://media"/>
            <a:extLst>
              <a:ext uri="{FF2B5EF4-FFF2-40B4-BE49-F238E27FC236}">
                <a16:creationId xmlns:a16="http://schemas.microsoft.com/office/drawing/2014/main" id="{5F49F7C2-20F5-C025-D819-334E51A5ED7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38200" y="1690688"/>
            <a:ext cx="7700963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7FE621-AB15-B1E1-D1B1-06F79AF93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6921" y="1690688"/>
            <a:ext cx="2781688" cy="27531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EB0A50-303B-4B0A-8D32-9739B87A9742}"/>
              </a:ext>
            </a:extLst>
          </p:cNvPr>
          <p:cNvSpPr txBox="1"/>
          <p:nvPr/>
        </p:nvSpPr>
        <p:spPr>
          <a:xfrm>
            <a:off x="8710008" y="4797980"/>
            <a:ext cx="3481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https://youtu.be/h9Z4oGN89MU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249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295DA8-08B3-3C9F-1439-7D8689300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 архитектура </a:t>
            </a:r>
            <a:r>
              <a:rPr lang="en-US" dirty="0"/>
              <a:t>GPU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37D765-0581-E2DE-53CC-0E9B8EA83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Параллельная обработка данных</a:t>
            </a:r>
          </a:p>
          <a:p>
            <a:r>
              <a:rPr lang="ru-RU" dirty="0"/>
              <a:t>Высокая производительности при обработке графических данных</a:t>
            </a:r>
          </a:p>
          <a:p>
            <a:r>
              <a:rPr lang="ru-RU" dirty="0"/>
              <a:t>Поддержка </a:t>
            </a:r>
            <a:r>
              <a:rPr lang="en-US" dirty="0"/>
              <a:t>API </a:t>
            </a:r>
            <a:r>
              <a:rPr lang="ru-RU" dirty="0"/>
              <a:t>для выполнения общих вычислений</a:t>
            </a:r>
          </a:p>
          <a:p>
            <a:pPr lvl="1"/>
            <a:r>
              <a:rPr lang="en-US" dirty="0"/>
              <a:t>CUDA (NVIDIA)</a:t>
            </a:r>
          </a:p>
          <a:p>
            <a:pPr lvl="1"/>
            <a:r>
              <a:rPr lang="en-US" dirty="0"/>
              <a:t>OpenCL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901506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Видеопамять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sz="2400" dirty="0"/>
              <a:t>Буфер кадра</a:t>
            </a:r>
          </a:p>
          <a:p>
            <a:pPr lvl="1">
              <a:lnSpc>
                <a:spcPct val="90000"/>
              </a:lnSpc>
            </a:pPr>
            <a:r>
              <a:rPr lang="ru-RU" sz="2000" dirty="0"/>
              <a:t>Хранит в цифровом формате растровое изображение, генерируемое и постоянно изменяемое графическим процессором и выводимое на экран монитора (или нескольких мониторов)</a:t>
            </a:r>
          </a:p>
          <a:p>
            <a:pPr>
              <a:lnSpc>
                <a:spcPct val="90000"/>
              </a:lnSpc>
            </a:pPr>
            <a:r>
              <a:rPr lang="ru-RU" sz="2400" dirty="0"/>
              <a:t>Данные для обработки 3</a:t>
            </a:r>
            <a:r>
              <a:rPr lang="en-US" sz="2400" dirty="0"/>
              <a:t>D-</a:t>
            </a:r>
            <a:r>
              <a:rPr lang="ru-RU" sz="2400" dirty="0"/>
              <a:t>графики</a:t>
            </a:r>
          </a:p>
          <a:p>
            <a:pPr lvl="1">
              <a:lnSpc>
                <a:spcPct val="90000"/>
              </a:lnSpc>
            </a:pPr>
            <a:r>
              <a:rPr lang="ru-RU" sz="2000" dirty="0"/>
              <a:t>Полигональные сетки</a:t>
            </a:r>
          </a:p>
          <a:p>
            <a:pPr lvl="1">
              <a:lnSpc>
                <a:spcPct val="90000"/>
              </a:lnSpc>
            </a:pPr>
            <a:r>
              <a:rPr lang="ru-RU" sz="2000" dirty="0"/>
              <a:t>Текстуры</a:t>
            </a:r>
          </a:p>
          <a:p>
            <a:r>
              <a:rPr lang="ru-RU" sz="2400" dirty="0"/>
              <a:t>Шейдеры</a:t>
            </a:r>
          </a:p>
          <a:p>
            <a:pPr>
              <a:lnSpc>
                <a:spcPct val="90000"/>
              </a:lnSpc>
            </a:pPr>
            <a:r>
              <a:rPr lang="ru-RU" sz="2400" dirty="0"/>
              <a:t>Видеоадаптером может использоваться также часть системной памяти компьютера</a:t>
            </a:r>
            <a:endParaRPr lang="ru-RU" sz="2000" dirty="0"/>
          </a:p>
        </p:txBody>
      </p:sp>
    </p:spTree>
  </p:cSld>
  <p:clrMapOvr>
    <a:masterClrMapping/>
  </p:clrMapOvr>
  <p:transition spd="med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5C690-16E6-4A87-9E73-68C879B2A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компьютера с дискретной видеокартой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99EEBD-9B43-43A8-B51D-9F3E857905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3928" y="1844824"/>
            <a:ext cx="7404144" cy="416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6197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BB14EA-4FE9-4624-956C-629C16606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Integrated graphics with partitioned main memory</a:t>
            </a:r>
            <a:endParaRPr lang="ru-RU" sz="4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CD463F-5210-4060-ADF5-D3820BD59FD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67000" y="2072481"/>
            <a:ext cx="68580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4807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601F62-F9B1-4E8B-B61A-C6CB0982E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Integrated graphics with unified main memory</a:t>
            </a:r>
            <a:endParaRPr lang="ru-RU" sz="4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207A441-4EDF-4E91-ABB1-5C3D8009D2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67000" y="2072481"/>
            <a:ext cx="68580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4057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51146-72E2-1BB2-D3EF-3B0CF793C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видео-адаптера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97D35-0DED-0F13-0932-1FD3148AA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Этапы рендеринга</a:t>
            </a:r>
            <a:r>
              <a:rPr lang="en-US" dirty="0"/>
              <a:t> 3D</a:t>
            </a:r>
            <a:r>
              <a:rPr lang="ru-RU" dirty="0"/>
              <a:t> графики</a:t>
            </a:r>
          </a:p>
          <a:p>
            <a:pPr lvl="1"/>
            <a:r>
              <a:rPr lang="ru-RU" dirty="0"/>
              <a:t>Обработка вершин и примитивов</a:t>
            </a:r>
          </a:p>
          <a:p>
            <a:pPr lvl="1"/>
            <a:r>
              <a:rPr lang="ru-RU" dirty="0"/>
              <a:t>Растеризация</a:t>
            </a:r>
          </a:p>
          <a:p>
            <a:pPr lvl="1"/>
            <a:r>
              <a:rPr lang="ru-RU" dirty="0"/>
              <a:t>Обработка пикселей</a:t>
            </a:r>
          </a:p>
          <a:p>
            <a:r>
              <a:rPr lang="ru-RU" dirty="0"/>
              <a:t>Для взаимодействия с адаптером служат </a:t>
            </a:r>
            <a:r>
              <a:rPr lang="en-US" dirty="0"/>
              <a:t>API</a:t>
            </a:r>
          </a:p>
          <a:p>
            <a:pPr lvl="1"/>
            <a:r>
              <a:rPr lang="ru-RU" dirty="0" err="1"/>
              <a:t>Платформозависимые</a:t>
            </a:r>
            <a:r>
              <a:rPr lang="ru-RU" dirty="0"/>
              <a:t>: </a:t>
            </a:r>
            <a:r>
              <a:rPr lang="en-US" dirty="0"/>
              <a:t>Direct3D (Windows), Metal (iOS/MacOS)</a:t>
            </a:r>
            <a:endParaRPr lang="ru-RU" dirty="0"/>
          </a:p>
          <a:p>
            <a:pPr lvl="1"/>
            <a:r>
              <a:rPr lang="ru-RU" dirty="0" err="1"/>
              <a:t>Кроссплаформенные</a:t>
            </a:r>
            <a:r>
              <a:rPr lang="en-US" dirty="0"/>
              <a:t>: Vulkan, OpenGL</a:t>
            </a:r>
            <a:endParaRPr lang="ru-RU" dirty="0"/>
          </a:p>
          <a:p>
            <a:pPr lvl="1"/>
            <a:r>
              <a:rPr lang="en-US" dirty="0"/>
              <a:t>API</a:t>
            </a:r>
            <a:r>
              <a:rPr lang="ru-RU" dirty="0"/>
              <a:t> для вычислений:</a:t>
            </a:r>
          </a:p>
          <a:p>
            <a:pPr lvl="2"/>
            <a:r>
              <a:rPr lang="en-US" dirty="0"/>
              <a:t>CUDA, </a:t>
            </a:r>
            <a:r>
              <a:rPr lang="en-US" dirty="0" err="1"/>
              <a:t>DirectCompute</a:t>
            </a:r>
            <a:r>
              <a:rPr lang="en-US" dirty="0"/>
              <a:t>, OpenCL</a:t>
            </a:r>
          </a:p>
        </p:txBody>
      </p:sp>
    </p:spTree>
    <p:extLst>
      <p:ext uri="{BB962C8B-B14F-4D97-AF65-F5344CB8AC3E}">
        <p14:creationId xmlns:p14="http://schemas.microsoft.com/office/powerpoint/2010/main" val="42650684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Видео-драйвер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dirty="0"/>
              <a:t>Поставляется производителем видео-чипа, что позволяет наиболее полно и эффективно использовать возможности видеоадаптера</a:t>
            </a:r>
          </a:p>
          <a:p>
            <a:pPr lvl="1">
              <a:lnSpc>
                <a:spcPct val="90000"/>
              </a:lnSpc>
            </a:pPr>
            <a:r>
              <a:rPr lang="ru-RU" dirty="0"/>
              <a:t>Загружается в процессе запуска ОС</a:t>
            </a:r>
          </a:p>
          <a:p>
            <a:pPr lvl="1">
              <a:lnSpc>
                <a:spcPct val="90000"/>
              </a:lnSpc>
            </a:pPr>
            <a:r>
              <a:rPr lang="ru-RU" dirty="0"/>
              <a:t>Обеспечивает управление работой видеоадаптера путем программирования его регистров через порты ввода-вывода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ru-RU" dirty="0"/>
              <a:t>Реализует поддержку высокоуровневых графических </a:t>
            </a:r>
            <a:r>
              <a:rPr lang="en-US" dirty="0"/>
              <a:t>API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OpenGL, Direct3D, Vulkan, Metal</a:t>
            </a:r>
            <a:endParaRPr lang="ru-RU" dirty="0"/>
          </a:p>
        </p:txBody>
      </p:sp>
    </p:spTree>
  </p:cSld>
  <p:clrMapOvr>
    <a:masterClrMapping/>
  </p:clrMapOvr>
  <p:transition spd="med"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Хранение изображений в памяти компьютера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F13558-B6E5-13E8-B39B-969A8A49AB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Буфер кадра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Все современные видеоадаптеры формируют </a:t>
            </a:r>
            <a:r>
              <a:rPr lang="ru-RU" b="1" dirty="0"/>
              <a:t>растровое</a:t>
            </a:r>
            <a:r>
              <a:rPr lang="ru-RU" dirty="0"/>
              <a:t> изображение, для хранения которой используется двухмерный массив пикселей, который располагается в видеопамяти</a:t>
            </a:r>
          </a:p>
          <a:p>
            <a:r>
              <a:rPr lang="ru-RU" dirty="0"/>
              <a:t>Этот участок памяти называется </a:t>
            </a:r>
            <a:r>
              <a:rPr lang="ru-RU" b="1" dirty="0">
                <a:solidFill>
                  <a:schemeClr val="hlink"/>
                </a:solidFill>
              </a:rPr>
              <a:t>буфером кадра</a:t>
            </a:r>
            <a:r>
              <a:rPr lang="ru-RU" dirty="0"/>
              <a:t> (</a:t>
            </a:r>
            <a:r>
              <a:rPr lang="en-US" dirty="0"/>
              <a:t>Frame buffer)</a:t>
            </a:r>
          </a:p>
          <a:p>
            <a:r>
              <a:rPr lang="ru-RU" dirty="0"/>
              <a:t>Аппаратура может поддерживать переключение видимых страниц </a:t>
            </a:r>
            <a:r>
              <a:rPr lang="en-US" dirty="0"/>
              <a:t>(double buffering)</a:t>
            </a:r>
            <a:endParaRPr lang="ru-RU" dirty="0"/>
          </a:p>
          <a:p>
            <a:pPr lvl="1"/>
            <a:r>
              <a:rPr lang="ru-RU" dirty="0"/>
              <a:t>Пока один буфер кадра отображается, второй заполняется изображением</a:t>
            </a: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/>
              <a:t>Графический интерфейс пользователя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8C14047-2F19-4B92-B9E1-AFF34C6B4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48244" y="1825625"/>
            <a:ext cx="8095512" cy="4351338"/>
          </a:xfrm>
        </p:spPr>
      </p:pic>
    </p:spTree>
  </p:cSld>
  <p:clrMapOvr>
    <a:masterClrMapping/>
  </p:clrMapOvr>
  <p:transition spd="med"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Разрешение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sz="2800" dirty="0"/>
              <a:t>Размер буфера кадра зависит от текущего </a:t>
            </a:r>
            <a:r>
              <a:rPr lang="ru-RU" sz="2800" b="1" dirty="0">
                <a:solidFill>
                  <a:schemeClr val="hlink"/>
                </a:solidFill>
              </a:rPr>
              <a:t>разрешения</a:t>
            </a:r>
            <a:r>
              <a:rPr lang="ru-RU" sz="2800" dirty="0"/>
              <a:t> – количества пикселей, отображаемых на экране</a:t>
            </a:r>
          </a:p>
          <a:p>
            <a:pPr lvl="1">
              <a:lnSpc>
                <a:spcPct val="90000"/>
              </a:lnSpc>
            </a:pPr>
            <a:r>
              <a:rPr lang="ru-RU" dirty="0"/>
              <a:t>Типичные экранные разрешения: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1280*720</a:t>
            </a:r>
          </a:p>
          <a:p>
            <a:pPr lvl="2">
              <a:lnSpc>
                <a:spcPct val="90000"/>
              </a:lnSpc>
            </a:pPr>
            <a:r>
              <a:rPr lang="ru-RU" sz="2000" dirty="0"/>
              <a:t>1920*1080</a:t>
            </a:r>
            <a:endParaRPr lang="en-US" sz="2000" dirty="0"/>
          </a:p>
          <a:p>
            <a:pPr lvl="2">
              <a:lnSpc>
                <a:spcPct val="90000"/>
              </a:lnSpc>
            </a:pPr>
            <a:r>
              <a:rPr lang="en-US" sz="2000" dirty="0"/>
              <a:t>3840*2160</a:t>
            </a:r>
            <a:endParaRPr lang="ru-RU" sz="2000" dirty="0"/>
          </a:p>
          <a:p>
            <a:pPr lvl="1">
              <a:lnSpc>
                <a:spcPct val="90000"/>
              </a:lnSpc>
            </a:pPr>
            <a:r>
              <a:rPr lang="ru-RU" dirty="0"/>
              <a:t>Чем больше разрешение, тем больше мелких деталей изображения видеоадаптер способен отобразить</a:t>
            </a:r>
          </a:p>
        </p:txBody>
      </p:sp>
    </p:spTree>
  </p:cSld>
  <p:clrMapOvr>
    <a:masterClrMapping/>
  </p:clrMapOvr>
  <p:transition spd="med"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Глубина цвета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ru-RU" sz="2800" dirty="0"/>
              <a:t>Максимальное количество цветов, отображаемых в текущем графическом режиме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От глубины цвета зависит количество бит, требуемых для хранение информации о цвете пикселя</a:t>
            </a:r>
          </a:p>
          <a:p>
            <a:pPr>
              <a:lnSpc>
                <a:spcPct val="80000"/>
              </a:lnSpc>
            </a:pPr>
            <a:r>
              <a:rPr lang="ru-RU" sz="2800" dirty="0"/>
              <a:t>Типичная глубина цвета современных видеокарт - 24 или 32 бита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Это позволяет передать более 16 миллионов (2</a:t>
            </a:r>
            <a:r>
              <a:rPr lang="ru-RU" baseline="30000" dirty="0"/>
              <a:t>24</a:t>
            </a:r>
            <a:r>
              <a:rPr lang="ru-RU" dirty="0"/>
              <a:t>) различных цветовых оттенков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RGB888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RGBX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R10G12B10</a:t>
            </a:r>
            <a:endParaRPr lang="ru-RU" dirty="0"/>
          </a:p>
        </p:txBody>
      </p:sp>
    </p:spTree>
  </p:cSld>
  <p:clrMapOvr>
    <a:masterClrMapping/>
  </p:clrMapOvr>
  <p:transition spd="med"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51579-0B66-1986-0BC5-814079CB7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</a:t>
            </a:r>
            <a:r>
              <a:rPr lang="ru-RU" dirty="0" err="1"/>
              <a:t>буффер</a:t>
            </a:r>
            <a:r>
              <a:rPr lang="ru-RU" dirty="0"/>
              <a:t> (буфер глубины)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5C3D1-9CD6-E3A4-8062-1AC96C0C4C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490048" cy="4351338"/>
          </a:xfrm>
        </p:spPr>
        <p:txBody>
          <a:bodyPr>
            <a:normAutofit/>
          </a:bodyPr>
          <a:lstStyle/>
          <a:p>
            <a:r>
              <a:rPr lang="ru-RU" dirty="0"/>
              <a:t>Хранит информацию о глубине (Z-координате) каждого пикселя для правильного отображения 3D-объектов</a:t>
            </a:r>
          </a:p>
          <a:p>
            <a:r>
              <a:rPr lang="ru-RU" dirty="0"/>
              <a:t>При выводе 3</a:t>
            </a:r>
            <a:r>
              <a:rPr lang="en-US" dirty="0"/>
              <a:t>D </a:t>
            </a:r>
            <a:r>
              <a:rPr lang="ru-RU" dirty="0"/>
              <a:t>объектов, глубина выводимого пикселя </a:t>
            </a:r>
            <a:r>
              <a:rPr lang="en-US" dirty="0"/>
              <a:t>3D</a:t>
            </a:r>
            <a:r>
              <a:rPr lang="ru-RU" dirty="0"/>
              <a:t> объекта сравнивается с глубиной в буфере кадра. Пиксель выводится, если находится ближе ранее нарисованных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FC2B6FB-1A8E-C367-7E6D-91412514CCC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8109" y="1661716"/>
            <a:ext cx="261569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4917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7FD84-15C7-1E6E-69A1-7591AC505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Буфер текстур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86453-FDD8-6F48-E6E1-9B09B7A9D0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Используется для хранения текстур, применяемых к 3D-объектам</a:t>
            </a:r>
          </a:p>
          <a:p>
            <a:r>
              <a:rPr lang="ru-RU" dirty="0"/>
              <a:t>Современные видеокарты поддерживают компрессию текстур (например, S3TC, ASTC) для экономии памяти</a:t>
            </a:r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942777A-BFCA-9761-1412-BEEE780848E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406" y="1289497"/>
            <a:ext cx="6043264" cy="542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9117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Линейный буфер кадра</a:t>
            </a:r>
          </a:p>
        </p:txBody>
      </p:sp>
      <p:pic>
        <p:nvPicPr>
          <p:cNvPr id="79875" name="Picture 1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3567428" y="2129865"/>
            <a:ext cx="5057143" cy="3742857"/>
          </a:xfrm>
          <a:noFill/>
        </p:spPr>
      </p:pic>
      <p:sp>
        <p:nvSpPr>
          <p:cNvPr id="79876" name="Rectangle 6"/>
          <p:cNvSpPr>
            <a:spLocks noChangeArrowheads="1"/>
          </p:cNvSpPr>
          <p:nvPr/>
        </p:nvSpPr>
        <p:spPr bwMode="auto">
          <a:xfrm>
            <a:off x="1524000" y="3425825"/>
            <a:ext cx="7938" cy="79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9877" name="AutoShape 8" descr="graphics/05fig01.gif"/>
          <p:cNvSpPr>
            <a:spLocks noChangeAspect="1" noChangeArrowheads="1"/>
          </p:cNvSpPr>
          <p:nvPr/>
        </p:nvSpPr>
        <p:spPr bwMode="auto">
          <a:xfrm>
            <a:off x="3714750" y="1681164"/>
            <a:ext cx="4762500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9878" name="AutoShape 10" descr="graphics/05fig01.gif"/>
          <p:cNvSpPr>
            <a:spLocks noChangeAspect="1" noChangeArrowheads="1"/>
          </p:cNvSpPr>
          <p:nvPr/>
        </p:nvSpPr>
        <p:spPr bwMode="auto">
          <a:xfrm>
            <a:off x="1679575" y="46039"/>
            <a:ext cx="4762500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ransition spd="med"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7B469-30EC-A1D7-AF08-6610DDE8D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практике всё сложнее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A7224-0456-9BD3-2068-9BBDA11E9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Текстуры могут храниться в сжатом формате</a:t>
            </a:r>
            <a:r>
              <a:rPr lang="en-US" dirty="0"/>
              <a:t> </a:t>
            </a:r>
            <a:r>
              <a:rPr lang="ru-RU" dirty="0"/>
              <a:t>и распаковываться налету</a:t>
            </a:r>
          </a:p>
          <a:p>
            <a:r>
              <a:rPr lang="ru-RU" dirty="0"/>
              <a:t>Изображения в </a:t>
            </a:r>
            <a:r>
              <a:rPr lang="en-US" dirty="0"/>
              <a:t>GPU </a:t>
            </a:r>
            <a:r>
              <a:rPr lang="ru-RU" dirty="0"/>
              <a:t>могут хранить пиксели нелинейно для эффективного использования кеш-памяти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99830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7A7724-27C9-DA45-D9DF-815C99BAC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Z-order curve</a:t>
            </a:r>
            <a:r>
              <a:rPr lang="ru-RU" dirty="0"/>
              <a:t> (кривая Пеано-Гильберта)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9712F3F-ED72-FC0B-1BEE-2389D3052D6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285750" indent="-285750"/>
                <a:r>
                  <a:rPr lang="ru-RU" b="0" dirty="0"/>
                  <a:t>Отображает 2</a:t>
                </a:r>
                <a:r>
                  <a:rPr lang="en-US" b="0" dirty="0"/>
                  <a:t>D</a:t>
                </a:r>
                <a:r>
                  <a:rPr lang="ru-RU" b="0" dirty="0"/>
                  <a:t>-координаты в </a:t>
                </a:r>
                <a:r>
                  <a:rPr lang="en-US" b="0" dirty="0"/>
                  <a:t>1D</a:t>
                </a:r>
                <a:r>
                  <a:rPr lang="ru-RU" dirty="0"/>
                  <a:t>-</a:t>
                </a:r>
                <a:r>
                  <a:rPr lang="ru-RU" b="0" dirty="0"/>
                  <a:t>индексы, чтобы соседние пиксели в пространстве были близки в памяти</a:t>
                </a:r>
              </a:p>
              <a:p>
                <a:pPr marL="285750" indent="-285750"/>
                <a:r>
                  <a:rPr lang="ru-RU" dirty="0"/>
                  <a:t>Достигается за счёт чередования битов координат</a:t>
                </a:r>
                <a:endParaRPr lang="ru-RU" b="0" dirty="0"/>
              </a:p>
              <a:p>
                <a:pPr marL="742950" lvl="1" indent="-28575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101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742950" lvl="1" indent="-28575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D9"/>
                            </a:solidFill>
                            <a:latin typeface="Cambria Math" panose="02040503050406030204" pitchFamily="18" charset="0"/>
                          </a:rPr>
                          <m:t>011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742950" lvl="1" indent="-285750"/>
                <a:r>
                  <a:rPr lang="en-US" dirty="0"/>
                  <a:t>Z-order</a:t>
                </a:r>
                <a:r>
                  <a:rPr lang="ru-RU" dirty="0"/>
                  <a:t> код </a:t>
                </a:r>
                <a:r>
                  <a:rPr lang="en-US" dirty="0"/>
                  <a:t>=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 smtClean="0">
                            <a:solidFill>
                              <a:srgbClr val="0000D9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ru-RU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ru-RU" b="0" i="1" smtClean="0">
                            <a:solidFill>
                              <a:srgbClr val="0000D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ru-RU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ru-RU" b="0" i="1" smtClean="0">
                            <a:solidFill>
                              <a:srgbClr val="0000D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ru-RU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=27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9712F3F-ED72-FC0B-1BEE-2389D3052D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2241" r="-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4">
            <a:extLst>
              <a:ext uri="{FF2B5EF4-FFF2-40B4-BE49-F238E27FC236}">
                <a16:creationId xmlns:a16="http://schemas.microsoft.com/office/drawing/2014/main" id="{EE66FBB6-F284-D4E1-7E21-DC01FA40A4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494088" y="1825625"/>
            <a:ext cx="453782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9198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1BCFCC-340B-116F-F917-00B736906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</a:t>
            </a:r>
            <a:r>
              <a:rPr lang="en-US" dirty="0"/>
              <a:t>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852DA2-7A56-ABAD-C866-B8C55A62DE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71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/>
              <a:t>Спецэффекты, цифровая кинематография</a:t>
            </a:r>
          </a:p>
        </p:txBody>
      </p:sp>
      <p:pic>
        <p:nvPicPr>
          <p:cNvPr id="12291" name="Picture 6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/>
          <a:stretch>
            <a:fillRect/>
          </a:stretch>
        </p:blipFill>
        <p:spPr>
          <a:xfrm>
            <a:off x="7536160" y="1941552"/>
            <a:ext cx="4105672" cy="45513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846" y="1636632"/>
            <a:ext cx="5689154" cy="31973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8EDF68-00EA-4986-BD4E-4E571B5852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731" y="4046928"/>
            <a:ext cx="4110538" cy="23488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Компьютерные игры</a:t>
            </a:r>
          </a:p>
        </p:txBody>
      </p:sp>
      <p:pic>
        <p:nvPicPr>
          <p:cNvPr id="13315" name="Picture 14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983432" y="4269387"/>
            <a:ext cx="1728192" cy="2223488"/>
          </a:xfrm>
          <a:noFill/>
          <a:ln>
            <a:solidFill>
              <a:schemeClr val="hlink"/>
            </a:solidFill>
          </a:ln>
        </p:spPr>
      </p:pic>
      <p:pic>
        <p:nvPicPr>
          <p:cNvPr id="13318" name="Picture 25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8472264" y="4283931"/>
            <a:ext cx="3203575" cy="2403475"/>
          </a:xfrm>
          <a:noFill/>
          <a:ln>
            <a:solidFill>
              <a:schemeClr val="hlink"/>
            </a:solidFill>
          </a:ln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8200" y="1509301"/>
            <a:ext cx="3163000" cy="253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4FAB386E-43E3-46D4-8D85-E6BD650C6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4" y="4320098"/>
            <a:ext cx="4144254" cy="233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023A87B-3EAA-B663-20FF-035D91D8B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588" y="1536155"/>
            <a:ext cx="4511824" cy="253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MOVIE_ONCLICK_URL_TARGET" val="_self"/>
  <p:tag name="GENSWF_MOVIE_PRESENTATION_END_URL_TARGET" val="_self"/>
  <p:tag name="FLASHSPRING_PRESENTATION_TITLE" val="lec01"/>
  <p:tag name="GENSWF_OUTPUT_FILE_NAME" val="Слайд 1"/>
  <p:tag name="GENSWF_MOVIE_ONCLICK_URL" val="http://"/>
  <p:tag name="GENSWF_MOVIE_PRESENTATION_END_URL" val="http://"/>
  <p:tag name="ISPRINGONLINETITLE" val="Компьютерная графика. Лекция №1"/>
  <p:tag name="ISPRINGONLINETAGS" val="computer graphics lecture"/>
  <p:tag name="ISPRINGONLINEDESCRIPTION" val="Введение в компьютерную графику&#10;Область применения КГ&#10;Графические устройства ЭВМ&#10;Форматы графических файлов"/>
  <p:tag name="ISPRINGONLINETOPIC" val="Education"/>
  <p:tag name="ISPRINGONLINELANG" val="AUTO_DETECT"/>
  <p:tag name="ISPRING_RESOURCE_PATHS_HASH_2" val="585c16b92c62dbdf6f7d3bbaf53211dcad5338ca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2703</TotalTime>
  <Words>4680</Words>
  <Application>Microsoft Office PowerPoint</Application>
  <PresentationFormat>Widescreen</PresentationFormat>
  <Paragraphs>533</Paragraphs>
  <Slides>77</Slides>
  <Notes>74</Notes>
  <HiddenSlides>2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5" baseType="lpstr">
      <vt:lpstr>Arial</vt:lpstr>
      <vt:lpstr>Calibri</vt:lpstr>
      <vt:lpstr>Calibri Light</vt:lpstr>
      <vt:lpstr>Cambria Math</vt:lpstr>
      <vt:lpstr>Impact</vt:lpstr>
      <vt:lpstr>Segoe UI</vt:lpstr>
      <vt:lpstr>Söhne</vt:lpstr>
      <vt:lpstr>Тема Office</vt:lpstr>
      <vt:lpstr>Компьютерная графика</vt:lpstr>
      <vt:lpstr>Компьютерная графика</vt:lpstr>
      <vt:lpstr>Компьютерная графика</vt:lpstr>
      <vt:lpstr>Компьютерная графика</vt:lpstr>
      <vt:lpstr>О чем этот курс?</vt:lpstr>
      <vt:lpstr>Области применения компьютерной графики</vt:lpstr>
      <vt:lpstr>Графический интерфейс пользователя</vt:lpstr>
      <vt:lpstr>Спецэффекты, цифровая кинематография</vt:lpstr>
      <vt:lpstr>Компьютерные игры</vt:lpstr>
      <vt:lpstr>Цифровая фотография и цифровая обработка изображений</vt:lpstr>
      <vt:lpstr>CAD (Computer-aided Design)</vt:lpstr>
      <vt:lpstr>Двухмерная компьютерная графика</vt:lpstr>
      <vt:lpstr>Двухмерная компьютерная графика</vt:lpstr>
      <vt:lpstr>PowerPoint Presentation</vt:lpstr>
      <vt:lpstr>Программы для создания  и обработки 2D-изображений и анимации</vt:lpstr>
      <vt:lpstr>Растровая графика</vt:lpstr>
      <vt:lpstr>Растровая графика</vt:lpstr>
      <vt:lpstr>Свойства растровой графики</vt:lpstr>
      <vt:lpstr>Достоинства и недостатки</vt:lpstr>
      <vt:lpstr>Форматы растровых графических файлов</vt:lpstr>
      <vt:lpstr>Векторная графика</vt:lpstr>
      <vt:lpstr>Векторная графика</vt:lpstr>
      <vt:lpstr>Особенности векторной графики</vt:lpstr>
      <vt:lpstr>Достоинства</vt:lpstr>
      <vt:lpstr>Недостатки</vt:lpstr>
      <vt:lpstr>PowerPoint Presentation</vt:lpstr>
      <vt:lpstr>Форматы файлов векторных изображений</vt:lpstr>
      <vt:lpstr>Трехмерная графика</vt:lpstr>
      <vt:lpstr>Трехмерная графика</vt:lpstr>
      <vt:lpstr>Этапы создания 3D изображения</vt:lpstr>
      <vt:lpstr>Преимущества и недостатки</vt:lpstr>
      <vt:lpstr>Программы для создания и обработки 3D-графики</vt:lpstr>
      <vt:lpstr>Отличия от двухмерной графики</vt:lpstr>
      <vt:lpstr>Цвет</vt:lpstr>
      <vt:lpstr>Природа цвета</vt:lpstr>
      <vt:lpstr>Видимый свет – всего лишь часть спектра Э/М волн</vt:lpstr>
      <vt:lpstr>Белый свет является смесью волн всех частот видимого диапазона</vt:lpstr>
      <vt:lpstr>Строение человеческого глаза</vt:lpstr>
      <vt:lpstr>Работа зрительной системы человека</vt:lpstr>
      <vt:lpstr>Человеческое зрение</vt:lpstr>
      <vt:lpstr>Как работает глаз человека</vt:lpstr>
      <vt:lpstr>Цвет</vt:lpstr>
      <vt:lpstr>Дальтонизм</vt:lpstr>
      <vt:lpstr>Эмуляции нарушений зрения в Google Chrome</vt:lpstr>
      <vt:lpstr>Цвет в компьютерной графике</vt:lpstr>
      <vt:lpstr>PowerPoint Presentation</vt:lpstr>
      <vt:lpstr>RGB-цвет</vt:lpstr>
      <vt:lpstr>Дискретизация цветовых составляющих</vt:lpstr>
      <vt:lpstr>Цветовые режимы</vt:lpstr>
      <vt:lpstr>Интересные видео</vt:lpstr>
      <vt:lpstr>Графические устройства компьютера</vt:lpstr>
      <vt:lpstr>Графические устройства компьютера</vt:lpstr>
      <vt:lpstr>Монитор</vt:lpstr>
      <vt:lpstr>Принцип работы ЖК-монитора</vt:lpstr>
      <vt:lpstr>Как работает ЖК-монитор</vt:lpstr>
      <vt:lpstr>LCD-матрица под микроскопом</vt:lpstr>
      <vt:lpstr>Видеоадаптер</vt:lpstr>
      <vt:lpstr>Видеоадаптер</vt:lpstr>
      <vt:lpstr>Графический процессор</vt:lpstr>
      <vt:lpstr>How GPU Works</vt:lpstr>
      <vt:lpstr>Параллельная архитектура GPU</vt:lpstr>
      <vt:lpstr>Видеопамять</vt:lpstr>
      <vt:lpstr>Архитектура компьютера с дискретной видеокартой</vt:lpstr>
      <vt:lpstr>Integrated graphics with partitioned main memory</vt:lpstr>
      <vt:lpstr>Integrated graphics with unified main memory</vt:lpstr>
      <vt:lpstr>Работа видео-адаптера</vt:lpstr>
      <vt:lpstr>Видео-драйвер</vt:lpstr>
      <vt:lpstr>Хранение изображений в памяти компьютера</vt:lpstr>
      <vt:lpstr>Буфер кадра</vt:lpstr>
      <vt:lpstr>Разрешение</vt:lpstr>
      <vt:lpstr>Глубина цвета</vt:lpstr>
      <vt:lpstr>Z-буффер (буфер глубины)</vt:lpstr>
      <vt:lpstr>Буфер текстур</vt:lpstr>
      <vt:lpstr>Линейный буфер кадра</vt:lpstr>
      <vt:lpstr>На практике всё сложнее</vt:lpstr>
      <vt:lpstr>2D Z-order curve (кривая Пеано-Гильберта)</vt:lpstr>
      <vt:lpstr>Вопросы?</vt:lpstr>
    </vt:vector>
  </TitlesOfParts>
  <Company>Brainwave team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Компьютерная графика. Лекция №1</dc:title>
  <dc:creator>Aleksey Malov</dc:creator>
  <cp:lastModifiedBy>Алексей Малов</cp:lastModifiedBy>
  <cp:revision>150</cp:revision>
  <cp:lastPrinted>2025-02-06T13:35:32Z</cp:lastPrinted>
  <dcterms:created xsi:type="dcterms:W3CDTF">2006-09-03T19:12:04Z</dcterms:created>
  <dcterms:modified xsi:type="dcterms:W3CDTF">2025-02-20T21:31:47Z</dcterms:modified>
</cp:coreProperties>
</file>